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3" r:id="rId1"/>
  </p:sldMasterIdLst>
  <p:notesMasterIdLst>
    <p:notesMasterId r:id="rId19"/>
  </p:notesMasterIdLst>
  <p:sldIdLst>
    <p:sldId id="887" r:id="rId2"/>
    <p:sldId id="870" r:id="rId3"/>
    <p:sldId id="871" r:id="rId4"/>
    <p:sldId id="873" r:id="rId5"/>
    <p:sldId id="878" r:id="rId6"/>
    <p:sldId id="874" r:id="rId7"/>
    <p:sldId id="880" r:id="rId8"/>
    <p:sldId id="882" r:id="rId9"/>
    <p:sldId id="879" r:id="rId10"/>
    <p:sldId id="875" r:id="rId11"/>
    <p:sldId id="883" r:id="rId12"/>
    <p:sldId id="876" r:id="rId13"/>
    <p:sldId id="877" r:id="rId14"/>
    <p:sldId id="884" r:id="rId15"/>
    <p:sldId id="872" r:id="rId16"/>
    <p:sldId id="886" r:id="rId17"/>
    <p:sldId id="885" r:id="rId18"/>
  </p:sldIdLst>
  <p:sldSz cx="9906000" cy="6858000" type="A4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F4C6C"/>
    <a:srgbClr val="6C97AE"/>
    <a:srgbClr val="8B5261"/>
    <a:srgbClr val="B7AD47"/>
    <a:srgbClr val="EB8667"/>
    <a:srgbClr val="BDBEBE"/>
    <a:srgbClr val="97BE0D"/>
    <a:srgbClr val="0FBE0D"/>
    <a:srgbClr val="009A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0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798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33. </a:t>
            </a:r>
            <a:r>
              <a:rPr lang="de-DE" altLang="de-DE" dirty="0" err="1">
                <a:ea typeface="ＭＳ Ｐゴシック" charset="-128"/>
              </a:rPr>
              <a:t>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Produktion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0633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PRODUKTIONSMÖGLICHKEITEN – </a:t>
            </a:r>
            <a:r>
              <a:rPr lang="de-DE" dirty="0" err="1" smtClean="0"/>
              <a:t>grundbegriffe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0" dirty="0"/>
              <a:t/>
            </a:r>
            <a:br>
              <a:rPr lang="de-DE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Ressourcen und die technologie beschränken die produktionsmöglichkeiten einer volkswirtschaft.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Alle möglichen outputbündel stellen die menge der produktionsmöglichkeiten dar.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äußere grenze der produktionsmöglichkeitenmenge ist die transformationskurve.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es keine externen effekte in der produktion gibt, dann wird die transformationskurve konkav zum ursprung sein.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690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072" y="530240"/>
            <a:ext cx="8695857" cy="317899"/>
          </a:xfrm>
        </p:spPr>
        <p:txBody>
          <a:bodyPr/>
          <a:lstStyle/>
          <a:p>
            <a:r>
              <a:rPr lang="de-DE" dirty="0" smtClean="0"/>
              <a:t>Produktionsmöglichkeiten und transformationskurve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940904"/>
            <a:ext cx="8697417" cy="5259872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1447800" y="1676400"/>
            <a:ext cx="0" cy="2971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1447800" y="4648200"/>
            <a:ext cx="381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447800" y="2286000"/>
            <a:ext cx="2514600" cy="2362200"/>
          </a:xfrm>
          <a:custGeom>
            <a:avLst/>
            <a:gdLst>
              <a:gd name="T0" fmla="*/ 0 w 1584"/>
              <a:gd name="T1" fmla="*/ 0 h 1488"/>
              <a:gd name="T2" fmla="*/ 967740000 w 1584"/>
              <a:gd name="T3" fmla="*/ 120967500 h 1488"/>
              <a:gd name="T4" fmla="*/ 2147483647 w 1584"/>
              <a:gd name="T5" fmla="*/ 604837500 h 1488"/>
              <a:gd name="T6" fmla="*/ 2147483647 w 1584"/>
              <a:gd name="T7" fmla="*/ 1451610000 h 1488"/>
              <a:gd name="T8" fmla="*/ 2147483647 w 1584"/>
              <a:gd name="T9" fmla="*/ 2147483647 h 1488"/>
              <a:gd name="T10" fmla="*/ 2147483647 w 1584"/>
              <a:gd name="T11" fmla="*/ 2147483647 h 1488"/>
              <a:gd name="T12" fmla="*/ 2147483647 w 1584"/>
              <a:gd name="T13" fmla="*/ 2147483647 h 14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4"/>
              <a:gd name="T22" fmla="*/ 0 h 1488"/>
              <a:gd name="T23" fmla="*/ 1584 w 1584"/>
              <a:gd name="T24" fmla="*/ 1488 h 14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4" h="1488">
                <a:moveTo>
                  <a:pt x="0" y="0"/>
                </a:moveTo>
                <a:cubicBezTo>
                  <a:pt x="120" y="4"/>
                  <a:pt x="240" y="8"/>
                  <a:pt x="384" y="48"/>
                </a:cubicBezTo>
                <a:cubicBezTo>
                  <a:pt x="528" y="88"/>
                  <a:pt x="720" y="152"/>
                  <a:pt x="864" y="240"/>
                </a:cubicBezTo>
                <a:cubicBezTo>
                  <a:pt x="1008" y="328"/>
                  <a:pt x="1152" y="464"/>
                  <a:pt x="1248" y="576"/>
                </a:cubicBezTo>
                <a:cubicBezTo>
                  <a:pt x="1344" y="688"/>
                  <a:pt x="1392" y="808"/>
                  <a:pt x="1440" y="912"/>
                </a:cubicBezTo>
                <a:cubicBezTo>
                  <a:pt x="1488" y="1016"/>
                  <a:pt x="1512" y="1104"/>
                  <a:pt x="1536" y="1200"/>
                </a:cubicBezTo>
                <a:cubicBezTo>
                  <a:pt x="1560" y="1296"/>
                  <a:pt x="1572" y="1392"/>
                  <a:pt x="1584" y="1488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1447800" y="2286000"/>
            <a:ext cx="2514600" cy="2362200"/>
          </a:xfrm>
          <a:custGeom>
            <a:avLst/>
            <a:gdLst>
              <a:gd name="T0" fmla="*/ 0 w 1584"/>
              <a:gd name="T1" fmla="*/ 0 h 1488"/>
              <a:gd name="T2" fmla="*/ 241935000 w 1584"/>
              <a:gd name="T3" fmla="*/ 0 h 1488"/>
              <a:gd name="T4" fmla="*/ 370463763 w 1584"/>
              <a:gd name="T5" fmla="*/ 0 h 1488"/>
              <a:gd name="T6" fmla="*/ 597277825 w 1584"/>
              <a:gd name="T7" fmla="*/ 37803138 h 1488"/>
              <a:gd name="T8" fmla="*/ 967740000 w 1584"/>
              <a:gd name="T9" fmla="*/ 120967500 h 1488"/>
              <a:gd name="T10" fmla="*/ 1330642500 w 1584"/>
              <a:gd name="T11" fmla="*/ 241935000 h 1488"/>
              <a:gd name="T12" fmla="*/ 1693545000 w 1584"/>
              <a:gd name="T13" fmla="*/ 362902500 h 1488"/>
              <a:gd name="T14" fmla="*/ 1935480000 w 1584"/>
              <a:gd name="T15" fmla="*/ 483870000 h 1488"/>
              <a:gd name="T16" fmla="*/ 2147483647 w 1584"/>
              <a:gd name="T17" fmla="*/ 604837500 h 1488"/>
              <a:gd name="T18" fmla="*/ 2147483647 w 1584"/>
              <a:gd name="T19" fmla="*/ 846772500 h 1488"/>
              <a:gd name="T20" fmla="*/ 2147483647 w 1584"/>
              <a:gd name="T21" fmla="*/ 1081147825 h 1488"/>
              <a:gd name="T22" fmla="*/ 2147483647 w 1584"/>
              <a:gd name="T23" fmla="*/ 1330642500 h 1488"/>
              <a:gd name="T24" fmla="*/ 2147483647 w 1584"/>
              <a:gd name="T25" fmla="*/ 1451610000 h 1488"/>
              <a:gd name="T26" fmla="*/ 2147483647 w 1584"/>
              <a:gd name="T27" fmla="*/ 1814512500 h 1488"/>
              <a:gd name="T28" fmla="*/ 2147483647 w 1584"/>
              <a:gd name="T29" fmla="*/ 2056447500 h 1488"/>
              <a:gd name="T30" fmla="*/ 2147483647 w 1584"/>
              <a:gd name="T31" fmla="*/ 2147483647 h 1488"/>
              <a:gd name="T32" fmla="*/ 2147483647 w 1584"/>
              <a:gd name="T33" fmla="*/ 2147483647 h 1488"/>
              <a:gd name="T34" fmla="*/ 2147483647 w 1584"/>
              <a:gd name="T35" fmla="*/ 2147483647 h 1488"/>
              <a:gd name="T36" fmla="*/ 2147483647 w 1584"/>
              <a:gd name="T37" fmla="*/ 2147483647 h 1488"/>
              <a:gd name="T38" fmla="*/ 2147483647 w 1584"/>
              <a:gd name="T39" fmla="*/ 2147483647 h 1488"/>
              <a:gd name="T40" fmla="*/ 0 w 1584"/>
              <a:gd name="T41" fmla="*/ 2147483647 h 1488"/>
              <a:gd name="T42" fmla="*/ 0 w 1584"/>
              <a:gd name="T43" fmla="*/ 0 h 148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84"/>
              <a:gd name="T67" fmla="*/ 0 h 1488"/>
              <a:gd name="T68" fmla="*/ 1584 w 1584"/>
              <a:gd name="T69" fmla="*/ 1488 h 148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84" h="1488">
                <a:moveTo>
                  <a:pt x="0" y="0"/>
                </a:moveTo>
                <a:lnTo>
                  <a:pt x="96" y="0"/>
                </a:lnTo>
                <a:lnTo>
                  <a:pt x="147" y="0"/>
                </a:lnTo>
                <a:lnTo>
                  <a:pt x="237" y="15"/>
                </a:lnTo>
                <a:lnTo>
                  <a:pt x="384" y="48"/>
                </a:lnTo>
                <a:lnTo>
                  <a:pt x="528" y="96"/>
                </a:lnTo>
                <a:lnTo>
                  <a:pt x="672" y="144"/>
                </a:lnTo>
                <a:lnTo>
                  <a:pt x="768" y="192"/>
                </a:lnTo>
                <a:lnTo>
                  <a:pt x="864" y="240"/>
                </a:lnTo>
                <a:lnTo>
                  <a:pt x="1008" y="336"/>
                </a:lnTo>
                <a:lnTo>
                  <a:pt x="1104" y="429"/>
                </a:lnTo>
                <a:lnTo>
                  <a:pt x="1200" y="528"/>
                </a:lnTo>
                <a:lnTo>
                  <a:pt x="1248" y="576"/>
                </a:lnTo>
                <a:lnTo>
                  <a:pt x="1344" y="720"/>
                </a:lnTo>
                <a:lnTo>
                  <a:pt x="1392" y="816"/>
                </a:lnTo>
                <a:lnTo>
                  <a:pt x="1440" y="912"/>
                </a:lnTo>
                <a:lnTo>
                  <a:pt x="1488" y="1056"/>
                </a:lnTo>
                <a:lnTo>
                  <a:pt x="1539" y="1239"/>
                </a:lnTo>
                <a:lnTo>
                  <a:pt x="1566" y="1338"/>
                </a:lnTo>
                <a:lnTo>
                  <a:pt x="1584" y="1488"/>
                </a:lnTo>
                <a:lnTo>
                  <a:pt x="0" y="1488"/>
                </a:lnTo>
                <a:lnTo>
                  <a:pt x="0" y="0"/>
                </a:lnTo>
                <a:close/>
              </a:path>
            </a:pathLst>
          </a:custGeom>
          <a:solidFill>
            <a:srgbClr val="555555"/>
          </a:solidFill>
          <a:ln w="381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3187700" y="2971800"/>
            <a:ext cx="152400" cy="152400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133600" y="3581400"/>
            <a:ext cx="152400" cy="152400"/>
          </a:xfrm>
          <a:prstGeom prst="ellipse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4495800" y="3429000"/>
            <a:ext cx="152400" cy="1524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184525" y="2514600"/>
            <a:ext cx="35253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66FF33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DURCHFÜHRBAR UND EFFIZIENT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660525" y="3697288"/>
            <a:ext cx="20393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</a:rPr>
              <a:t>DURCHFÜHRBAR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 smtClean="0">
                <a:solidFill>
                  <a:srgbClr val="969696"/>
                </a:solidFill>
              </a:rPr>
              <a:t>ABER INEFFIZIENT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686300" y="3240088"/>
            <a:ext cx="26148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NICHT DURCHFÜHRBAR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5161989" y="4648200"/>
            <a:ext cx="79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FISCH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746124" y="1283666"/>
            <a:ext cx="16401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KOKOSNÜSSE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Line 1036"/>
          <p:cNvSpPr>
            <a:spLocks noChangeShapeType="1"/>
          </p:cNvSpPr>
          <p:nvPr/>
        </p:nvSpPr>
        <p:spPr bwMode="auto">
          <a:xfrm rot="426996">
            <a:off x="1743075" y="2314575"/>
            <a:ext cx="990600" cy="20955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Line 1037"/>
          <p:cNvSpPr>
            <a:spLocks noChangeShapeType="1"/>
          </p:cNvSpPr>
          <p:nvPr/>
        </p:nvSpPr>
        <p:spPr bwMode="auto">
          <a:xfrm rot="1891697">
            <a:off x="2781300" y="2933700"/>
            <a:ext cx="990600" cy="20955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Line 1038"/>
          <p:cNvSpPr>
            <a:spLocks noChangeShapeType="1"/>
          </p:cNvSpPr>
          <p:nvPr/>
        </p:nvSpPr>
        <p:spPr bwMode="auto">
          <a:xfrm rot="3518630">
            <a:off x="3314700" y="3838575"/>
            <a:ext cx="990600" cy="20955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Oval 1035"/>
          <p:cNvSpPr>
            <a:spLocks noChangeArrowheads="1"/>
          </p:cNvSpPr>
          <p:nvPr/>
        </p:nvSpPr>
        <p:spPr bwMode="auto">
          <a:xfrm>
            <a:off x="3733800" y="3886200"/>
            <a:ext cx="152400" cy="1524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Oval 1033"/>
          <p:cNvSpPr>
            <a:spLocks noChangeArrowheads="1"/>
          </p:cNvSpPr>
          <p:nvPr/>
        </p:nvSpPr>
        <p:spPr bwMode="auto">
          <a:xfrm>
            <a:off x="2133600" y="2343150"/>
            <a:ext cx="152400" cy="152400"/>
          </a:xfrm>
          <a:prstGeom prst="ellipse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" name="Text Box 1040"/>
          <p:cNvSpPr txBox="1">
            <a:spLocks noChangeArrowheads="1"/>
          </p:cNvSpPr>
          <p:nvPr/>
        </p:nvSpPr>
        <p:spPr bwMode="auto">
          <a:xfrm>
            <a:off x="1509793" y="5197878"/>
            <a:ext cx="61533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ABNEHMENDE GRENZRATE DER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TRANSFORMATION, MRT, ALS FOLGE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VERSTÄRKTER SPEZIALISIERUNG.</a:t>
            </a:r>
          </a:p>
        </p:txBody>
      </p:sp>
    </p:spTree>
    <p:extLst>
      <p:ext uri="{BB962C8B-B14F-4D97-AF65-F5344CB8AC3E}">
        <p14:creationId xmlns:p14="http://schemas.microsoft.com/office/powerpoint/2010/main" val="38368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KOMPARATIVER VORTEIL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0" dirty="0"/>
              <a:t/>
            </a:r>
            <a:br>
              <a:rPr lang="de-DE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NUN GIBT ES ZWEI PRODUZENTEN: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robinson, der pro tag maximal 20 pfund kokosnüsse ernten oder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30 pfund fisch fangen kann; </a:t>
            </a:r>
          </a:p>
          <a:p>
            <a:pPr lvl="0"/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Freitag,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pro tag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maximal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pfund kokosnüsse ernten </a:t>
            </a:r>
            <a:endParaRPr lang="de-DE" sz="1600" b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oder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pfund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fisch fangen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kann. </a:t>
            </a:r>
          </a:p>
          <a:p>
            <a:pPr lvl="0"/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Robinson hat einen komparativen vorteil bei fisch, dementsprechend hat Freitag einen komparativen vorteil bei kokosnüssen. </a:t>
            </a:r>
            <a:endParaRPr lang="de-DE" sz="16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947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2837" y="530241"/>
            <a:ext cx="8695857" cy="291394"/>
          </a:xfrm>
        </p:spPr>
        <p:txBody>
          <a:bodyPr/>
          <a:lstStyle/>
          <a:p>
            <a:r>
              <a:rPr lang="de-DE" dirty="0" smtClean="0"/>
              <a:t>Komparativer vorteil – grafisch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4071" y="940904"/>
            <a:ext cx="9060410" cy="5486400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V="1">
            <a:off x="725488" y="1384300"/>
            <a:ext cx="0" cy="1600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725488" y="2984500"/>
            <a:ext cx="3048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>
            <a:off x="725488" y="2070100"/>
            <a:ext cx="1408112" cy="9144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V="1">
            <a:off x="717550" y="3581400"/>
            <a:ext cx="0" cy="2514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717550" y="6096000"/>
            <a:ext cx="24828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>
            <a:off x="725488" y="3733800"/>
            <a:ext cx="1179512" cy="236220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 flipV="1">
            <a:off x="4830763" y="2092325"/>
            <a:ext cx="0" cy="37750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830763" y="5876925"/>
            <a:ext cx="381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>
            <a:off x="4813300" y="2641600"/>
            <a:ext cx="1408113" cy="9144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27"/>
          <p:cNvSpPr>
            <a:spLocks noChangeShapeType="1"/>
          </p:cNvSpPr>
          <p:nvPr/>
        </p:nvSpPr>
        <p:spPr bwMode="auto">
          <a:xfrm>
            <a:off x="6186488" y="3517900"/>
            <a:ext cx="1179512" cy="236220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628960" y="1509389"/>
            <a:ext cx="12891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ROBINSON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736741" y="3556000"/>
            <a:ext cx="10839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FREITAG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533400" y="990600"/>
            <a:ext cx="3321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3544888" y="2997200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F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09588" y="3187700"/>
            <a:ext cx="3449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2938463" y="6108700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F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4635500" y="1701800"/>
            <a:ext cx="3321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8393113" y="5905500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F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5517356" y="1665288"/>
            <a:ext cx="22429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VOLKSWIRTSCHAFT</a:t>
            </a: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355580" y="1907659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20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1892300" y="2946400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30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304151" y="3497397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50</a:t>
            </a:r>
          </a:p>
        </p:txBody>
      </p:sp>
      <p:sp>
        <p:nvSpPr>
          <p:cNvPr id="29" name="Text Box 23"/>
          <p:cNvSpPr txBox="1">
            <a:spLocks noChangeArrowheads="1"/>
          </p:cNvSpPr>
          <p:nvPr/>
        </p:nvSpPr>
        <p:spPr bwMode="auto">
          <a:xfrm>
            <a:off x="1651000" y="6057900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25</a:t>
            </a:r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4414927" y="2523435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70</a:t>
            </a: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4423328" y="3338923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50</a:t>
            </a: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5940425" y="5842000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30</a:t>
            </a:r>
          </a:p>
        </p:txBody>
      </p:sp>
      <p:sp>
        <p:nvSpPr>
          <p:cNvPr id="33" name="Text Box 25"/>
          <p:cNvSpPr txBox="1">
            <a:spLocks noChangeArrowheads="1"/>
          </p:cNvSpPr>
          <p:nvPr/>
        </p:nvSpPr>
        <p:spPr bwMode="auto">
          <a:xfrm>
            <a:off x="7124700" y="5842000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55</a:t>
            </a:r>
          </a:p>
        </p:txBody>
      </p:sp>
      <p:sp>
        <p:nvSpPr>
          <p:cNvPr id="34" name="Line 29"/>
          <p:cNvSpPr>
            <a:spLocks noChangeShapeType="1"/>
          </p:cNvSpPr>
          <p:nvPr/>
        </p:nvSpPr>
        <p:spPr bwMode="auto">
          <a:xfrm flipH="1">
            <a:off x="4826000" y="3556000"/>
            <a:ext cx="136048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>
            <a:off x="6186488" y="3556000"/>
            <a:ext cx="0" cy="23241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5357056" y="2338169"/>
            <a:ext cx="262123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6FF33"/>
                </a:solidFill>
                <a:effectLst/>
                <a:uLnTx/>
                <a:uFillTx/>
              </a:rPr>
              <a:t>VERWENDE RO VOR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66FF33"/>
                </a:solidFill>
                <a:effectLst/>
                <a:uLnTx/>
                <a:uFillTx/>
              </a:rPr>
              <a:t> FR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66FF33"/>
                </a:solidFill>
              </a:rPr>
              <a:t>ZUM</a:t>
            </a:r>
            <a:r>
              <a:rPr lang="en-US" altLang="de-DE" sz="1600" kern="0" dirty="0" smtClean="0">
                <a:solidFill>
                  <a:srgbClr val="66FF33"/>
                </a:solidFill>
              </a:rPr>
              <a:t> FISCHFANG</a:t>
            </a:r>
            <a:r>
              <a:rPr lang="en-US" altLang="de-DE" sz="1800" kern="0" dirty="0" smtClean="0">
                <a:solidFill>
                  <a:srgbClr val="66FF33"/>
                </a:solidFill>
              </a:rPr>
              <a:t>.</a:t>
            </a:r>
            <a:endParaRPr kumimoji="0" lang="en-US" alt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6509331" y="3656696"/>
            <a:ext cx="27382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5F5F5F"/>
                </a:solidFill>
              </a:rPr>
              <a:t>VERWENDE FR VOR RO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ZUR KOKOSNUSSERNTE</a:t>
            </a:r>
            <a:r>
              <a:rPr kumimoji="0" lang="en-US" altLang="de-DE" sz="1800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.</a:t>
            </a:r>
            <a:endParaRPr kumimoji="0" lang="en-US" altLang="de-DE" sz="18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3220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76" y="649510"/>
            <a:ext cx="8695857" cy="317899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Komparativer vorteil – </a:t>
            </a:r>
            <a:r>
              <a:rPr lang="de-DE" dirty="0" smtClean="0">
                <a:solidFill>
                  <a:srgbClr val="000000"/>
                </a:solidFill>
              </a:rPr>
              <a:t>VIELE PRODUZENTEN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V="1">
            <a:off x="4830763" y="2092325"/>
            <a:ext cx="0" cy="37750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830763" y="5876925"/>
            <a:ext cx="381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4813300" y="2438400"/>
            <a:ext cx="673100" cy="101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34"/>
          <p:cNvSpPr>
            <a:spLocks noChangeShapeType="1"/>
          </p:cNvSpPr>
          <p:nvPr/>
        </p:nvSpPr>
        <p:spPr bwMode="auto">
          <a:xfrm>
            <a:off x="5486400" y="2540000"/>
            <a:ext cx="685800" cy="203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Line 35"/>
          <p:cNvSpPr>
            <a:spLocks noChangeShapeType="1"/>
          </p:cNvSpPr>
          <p:nvPr/>
        </p:nvSpPr>
        <p:spPr bwMode="auto">
          <a:xfrm>
            <a:off x="6172200" y="2743200"/>
            <a:ext cx="609600" cy="457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Line 36"/>
          <p:cNvSpPr>
            <a:spLocks noChangeShapeType="1"/>
          </p:cNvSpPr>
          <p:nvPr/>
        </p:nvSpPr>
        <p:spPr bwMode="auto">
          <a:xfrm>
            <a:off x="6781800" y="3200400"/>
            <a:ext cx="533400" cy="685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Line 37"/>
          <p:cNvSpPr>
            <a:spLocks noChangeShapeType="1"/>
          </p:cNvSpPr>
          <p:nvPr/>
        </p:nvSpPr>
        <p:spPr bwMode="auto">
          <a:xfrm>
            <a:off x="7315200" y="3886200"/>
            <a:ext cx="381000" cy="76200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Freeform 38"/>
          <p:cNvSpPr>
            <a:spLocks/>
          </p:cNvSpPr>
          <p:nvPr/>
        </p:nvSpPr>
        <p:spPr bwMode="auto">
          <a:xfrm>
            <a:off x="7696200" y="4638675"/>
            <a:ext cx="228600" cy="733425"/>
          </a:xfrm>
          <a:custGeom>
            <a:avLst/>
            <a:gdLst>
              <a:gd name="T0" fmla="*/ 0 w 144"/>
              <a:gd name="T1" fmla="*/ 0 h 462"/>
              <a:gd name="T2" fmla="*/ 362902500 w 144"/>
              <a:gd name="T3" fmla="*/ 1164312188 h 462"/>
              <a:gd name="T4" fmla="*/ 0 60000 65536"/>
              <a:gd name="T5" fmla="*/ 0 60000 65536"/>
              <a:gd name="T6" fmla="*/ 0 w 144"/>
              <a:gd name="T7" fmla="*/ 0 h 462"/>
              <a:gd name="T8" fmla="*/ 144 w 144"/>
              <a:gd name="T9" fmla="*/ 462 h 46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462">
                <a:moveTo>
                  <a:pt x="0" y="0"/>
                </a:moveTo>
                <a:lnTo>
                  <a:pt x="144" y="462"/>
                </a:lnTo>
              </a:path>
            </a:pathLst>
          </a:custGeom>
          <a:noFill/>
          <a:ln w="38100">
            <a:solidFill>
              <a:srgbClr val="3366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Freeform 27"/>
          <p:cNvSpPr>
            <a:spLocks/>
          </p:cNvSpPr>
          <p:nvPr/>
        </p:nvSpPr>
        <p:spPr bwMode="auto">
          <a:xfrm>
            <a:off x="7921625" y="5372100"/>
            <a:ext cx="60325" cy="504825"/>
          </a:xfrm>
          <a:custGeom>
            <a:avLst/>
            <a:gdLst>
              <a:gd name="T0" fmla="*/ 0 w 38"/>
              <a:gd name="T1" fmla="*/ 0 h 318"/>
              <a:gd name="T2" fmla="*/ 95765938 w 38"/>
              <a:gd name="T3" fmla="*/ 801409688 h 318"/>
              <a:gd name="T4" fmla="*/ 0 60000 65536"/>
              <a:gd name="T5" fmla="*/ 0 60000 65536"/>
              <a:gd name="T6" fmla="*/ 0 w 38"/>
              <a:gd name="T7" fmla="*/ 0 h 318"/>
              <a:gd name="T8" fmla="*/ 38 w 38"/>
              <a:gd name="T9" fmla="*/ 318 h 3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8" h="318">
                <a:moveTo>
                  <a:pt x="0" y="0"/>
                </a:moveTo>
                <a:lnTo>
                  <a:pt x="38" y="318"/>
                </a:lnTo>
              </a:path>
            </a:pathLst>
          </a:custGeom>
          <a:noFill/>
          <a:ln w="381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635500" y="1753771"/>
            <a:ext cx="3321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8393113" y="5867400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F</a:t>
            </a:r>
          </a:p>
        </p:txBody>
      </p:sp>
      <p:sp>
        <p:nvSpPr>
          <p:cNvPr id="18" name="Text Box 39"/>
          <p:cNvSpPr txBox="1">
            <a:spLocks noChangeArrowheads="1"/>
          </p:cNvSpPr>
          <p:nvPr/>
        </p:nvSpPr>
        <p:spPr bwMode="auto">
          <a:xfrm>
            <a:off x="826444" y="2618481"/>
            <a:ext cx="318869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VIELE PRODUZENTEN</a:t>
            </a: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MIT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baseline="0" dirty="0" smtClean="0">
                <a:solidFill>
                  <a:srgbClr val="000000"/>
                </a:solidFill>
              </a:rPr>
              <a:t>UNTERSCHIEDLICHEN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KOMPARATIVEN VORTEILEN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baseline="0" dirty="0" smtClean="0">
                <a:solidFill>
                  <a:srgbClr val="000000"/>
                </a:solidFill>
              </a:rPr>
              <a:t>FÜHREN ZU EINER ‚GLATTEN‘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TRANSFORMATIONSKUR</a:t>
            </a:r>
            <a:r>
              <a:rPr kumimoji="0" lang="de-AT" altLang="de-DE" sz="20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v</a:t>
            </a:r>
            <a:r>
              <a:rPr kumimoji="0" lang="de-AT" altLang="de-DE" sz="16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.</a:t>
            </a:r>
            <a:endParaRPr kumimoji="0" lang="en-US" altLang="de-DE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84243"/>
            <a:ext cx="8697417" cy="4716533"/>
          </a:xfrm>
        </p:spPr>
        <p:txBody>
          <a:bodyPr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073845" y="1923048"/>
            <a:ext cx="22429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600" dirty="0" smtClean="0"/>
              <a:t>VOLKSWIRTSCHAFT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428816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0949" y="598737"/>
            <a:ext cx="8515964" cy="497205"/>
          </a:xfrm>
        </p:spPr>
        <p:txBody>
          <a:bodyPr/>
          <a:lstStyle/>
          <a:p>
            <a:r>
              <a:rPr lang="de-DE" dirty="0"/>
              <a:t>DEZENTRALISIERTE KOORDINATION VON PRODUKTION UND </a:t>
            </a:r>
            <a:r>
              <a:rPr lang="de-DE" dirty="0" smtClean="0"/>
              <a:t>KONSUM: PARETO-EFFIZIENZ – MODELL UND VARIABLEN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66192"/>
            <a:ext cx="8697417" cy="5261112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Robinson und Freitag leiten gemeinsam ein unternehmen, das kokosnüsse und fisch erzeugt.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Robinson und Freitag sind ebenso konsumenten und sie verkaufen ihre arbeitskraft.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SIND WETTBEWERBSMÄRKTE, ROBINSON UND FREITAG WOLLEN IHRE NUTZEN MAXIMIEREN, DAS UNTERNEHMEN WILL SEINEN GEWINN MAXIMIEREN: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preis der kokosnüsse,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preis von fisch,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robinsons lohnsatz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freitags lohnsatz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DE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robinsons arbeitseinsatz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DE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Freitags arbeitseinsatz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99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4299" y="1113335"/>
            <a:ext cx="8695857" cy="497205"/>
          </a:xfrm>
        </p:spPr>
        <p:txBody>
          <a:bodyPr/>
          <a:lstStyle/>
          <a:p>
            <a:r>
              <a:rPr lang="de-DE" dirty="0"/>
              <a:t>DEZENTRALISIERTE KOORDINATION VON PRODUKTION UND KONSUM – </a:t>
            </a:r>
            <a:r>
              <a:rPr lang="de-DE" dirty="0" smtClean="0"/>
              <a:t>PARETO-EFFIZIENZ, ALGEBRAISCH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1045" y="2040836"/>
            <a:ext cx="8697417" cy="4267200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unternehmen will seinen gewinn maximieren: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MAX </a:t>
            </a:r>
            <a:r>
              <a:rPr lang="el-GR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AT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AT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AT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AT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AT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AT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AT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de-AT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de-AT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AT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</a:t>
            </a:r>
            <a:r>
              <a:rPr lang="de-AT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</a:t>
            </a:r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gleichung der isogewinnlinien lautet einfach </a:t>
            </a:r>
          </a:p>
          <a:p>
            <a:pPr lvl="0"/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KONSTANT </a:t>
            </a:r>
            <a:r>
              <a:rPr lang="el-GR" sz="1600" b="0" i="1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de-AT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AT" sz="1600" b="0" i="1" cap="non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AT" sz="1600" b="0" i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AT" sz="1600" b="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AT" sz="1600" b="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AT" sz="1600" b="0" i="1" cap="non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AT" sz="1600" b="0" i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AT" sz="1600" b="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AT" sz="1600" b="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AT" sz="1600" b="0" i="1" cap="non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AT" sz="1600" b="0" i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de-AT" sz="1600" b="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AT" sz="1600" b="0" i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de-AT" sz="1600" b="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AT" sz="1600" b="0" i="1" cap="non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AT" sz="1600" b="0" i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</a:t>
            </a:r>
            <a:r>
              <a:rPr lang="de-AT" sz="1600" b="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AT" sz="1600" b="0" i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</a:t>
            </a:r>
            <a:r>
              <a:rPr lang="de-AT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UMORDNUNG ERGIBT </a:t>
            </a:r>
          </a:p>
          <a:p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K = (</a:t>
            </a:r>
            <a:r>
              <a:rPr lang="el-GR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AT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de-AT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de-AT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AT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</a:t>
            </a:r>
            <a:r>
              <a:rPr lang="de-AT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</a:t>
            </a:r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)/</a:t>
            </a:r>
            <a:r>
              <a:rPr lang="de-AT" sz="1600" b="0" i="1" cap="none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AT" sz="1600" b="0" i="1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AT" sz="1600" b="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AT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AT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AT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AT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AT" sz="1600" b="0" i="1" cap="none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AT" sz="1600" b="0" i="1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AT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="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AT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ERSTE TERM IST DER ORDINATENABSCHNITT, DER BRUCH DES ZWEITEN TERMS IST DIE STEIGUNG DER ISOGEWINNLINIE.</a:t>
            </a:r>
            <a:endParaRPr lang="de-AT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A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ALS LÖSUNG ERHÄLT MAN	 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MRS 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= 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- 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P</a:t>
            </a:r>
            <a:r>
              <a:rPr lang="en-US" altLang="de-DE" sz="1600" b="0" kern="0" cap="none" spc="0" baseline="-25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F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/P</a:t>
            </a:r>
            <a:r>
              <a:rPr lang="en-US" altLang="de-DE" sz="1600" b="0" kern="0" cap="none" spc="0" baseline="-25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K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 = 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MRT </a:t>
            </a:r>
            <a:endParaRPr lang="en-US" altLang="de-DE" sz="1600" b="0" kern="0" cap="none" spc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endParaRPr lang="de-AT" b="0" dirty="0" smtClean="0"/>
          </a:p>
          <a:p>
            <a:endParaRPr lang="de-DE" b="0" i="1" baseline="-25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652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76" y="530241"/>
            <a:ext cx="8695857" cy="622698"/>
          </a:xfrm>
        </p:spPr>
        <p:txBody>
          <a:bodyPr/>
          <a:lstStyle/>
          <a:p>
            <a:r>
              <a:rPr lang="de-DE" dirty="0" smtClean="0"/>
              <a:t>DEZENTRALISIERTE KOORDINATION VON PRODUKTION UND KONSUM – PARETO-EFFIZIENZ,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447800" y="2895600"/>
            <a:ext cx="3505200" cy="2667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V="1">
            <a:off x="1447800" y="1676400"/>
            <a:ext cx="0" cy="3886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447800" y="5562600"/>
            <a:ext cx="6019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1447800" y="1981200"/>
            <a:ext cx="5257800" cy="3581400"/>
          </a:xfrm>
          <a:custGeom>
            <a:avLst/>
            <a:gdLst>
              <a:gd name="T0" fmla="*/ 0 w 1584"/>
              <a:gd name="T1" fmla="*/ 0 h 1488"/>
              <a:gd name="T2" fmla="*/ 2147483647 w 1584"/>
              <a:gd name="T3" fmla="*/ 278061533 h 1488"/>
              <a:gd name="T4" fmla="*/ 2147483647 w 1584"/>
              <a:gd name="T5" fmla="*/ 1390307663 h 1488"/>
              <a:gd name="T6" fmla="*/ 2147483647 w 1584"/>
              <a:gd name="T7" fmla="*/ 2147483647 h 1488"/>
              <a:gd name="T8" fmla="*/ 2147483647 w 1584"/>
              <a:gd name="T9" fmla="*/ 2147483647 h 1488"/>
              <a:gd name="T10" fmla="*/ 2147483647 w 1584"/>
              <a:gd name="T11" fmla="*/ 2147483647 h 1488"/>
              <a:gd name="T12" fmla="*/ 2147483647 w 1584"/>
              <a:gd name="T13" fmla="*/ 2147483647 h 14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4"/>
              <a:gd name="T22" fmla="*/ 0 h 1488"/>
              <a:gd name="T23" fmla="*/ 1584 w 1584"/>
              <a:gd name="T24" fmla="*/ 1488 h 14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4" h="1488">
                <a:moveTo>
                  <a:pt x="0" y="0"/>
                </a:moveTo>
                <a:cubicBezTo>
                  <a:pt x="120" y="4"/>
                  <a:pt x="240" y="8"/>
                  <a:pt x="384" y="48"/>
                </a:cubicBezTo>
                <a:cubicBezTo>
                  <a:pt x="528" y="88"/>
                  <a:pt x="720" y="152"/>
                  <a:pt x="864" y="240"/>
                </a:cubicBezTo>
                <a:cubicBezTo>
                  <a:pt x="1008" y="328"/>
                  <a:pt x="1152" y="464"/>
                  <a:pt x="1248" y="576"/>
                </a:cubicBezTo>
                <a:cubicBezTo>
                  <a:pt x="1344" y="688"/>
                  <a:pt x="1392" y="808"/>
                  <a:pt x="1440" y="912"/>
                </a:cubicBezTo>
                <a:cubicBezTo>
                  <a:pt x="1488" y="1016"/>
                  <a:pt x="1512" y="1104"/>
                  <a:pt x="1536" y="1200"/>
                </a:cubicBezTo>
                <a:cubicBezTo>
                  <a:pt x="1560" y="1296"/>
                  <a:pt x="1572" y="1392"/>
                  <a:pt x="1584" y="1488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3167063" y="2895600"/>
            <a:ext cx="0" cy="266700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Line 26"/>
          <p:cNvSpPr>
            <a:spLocks noChangeShapeType="1"/>
          </p:cNvSpPr>
          <p:nvPr/>
        </p:nvSpPr>
        <p:spPr bwMode="auto">
          <a:xfrm>
            <a:off x="1447800" y="4229100"/>
            <a:ext cx="35052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rot="65392">
            <a:off x="3857625" y="2209800"/>
            <a:ext cx="2133600" cy="12954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 rot="20857519">
            <a:off x="2771775" y="2857500"/>
            <a:ext cx="1676400" cy="1981200"/>
          </a:xfrm>
          <a:custGeom>
            <a:avLst/>
            <a:gdLst>
              <a:gd name="T0" fmla="*/ 0 w 1056"/>
              <a:gd name="T1" fmla="*/ 0 h 1248"/>
              <a:gd name="T2" fmla="*/ 120967500 w 1056"/>
              <a:gd name="T3" fmla="*/ 1088707500 h 1248"/>
              <a:gd name="T4" fmla="*/ 483870000 w 1056"/>
              <a:gd name="T5" fmla="*/ 1935480000 h 1248"/>
              <a:gd name="T6" fmla="*/ 1572577500 w 1056"/>
              <a:gd name="T7" fmla="*/ 2147483647 h 1248"/>
              <a:gd name="T8" fmla="*/ 2147483647 w 1056"/>
              <a:gd name="T9" fmla="*/ 2147483647 h 12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1248"/>
              <a:gd name="T17" fmla="*/ 1056 w 1056"/>
              <a:gd name="T18" fmla="*/ 1248 h 12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1248">
                <a:moveTo>
                  <a:pt x="0" y="0"/>
                </a:moveTo>
                <a:cubicBezTo>
                  <a:pt x="8" y="152"/>
                  <a:pt x="16" y="304"/>
                  <a:pt x="48" y="432"/>
                </a:cubicBezTo>
                <a:cubicBezTo>
                  <a:pt x="80" y="560"/>
                  <a:pt x="96" y="656"/>
                  <a:pt x="192" y="768"/>
                </a:cubicBezTo>
                <a:cubicBezTo>
                  <a:pt x="288" y="880"/>
                  <a:pt x="480" y="1024"/>
                  <a:pt x="624" y="1104"/>
                </a:cubicBezTo>
                <a:cubicBezTo>
                  <a:pt x="768" y="1184"/>
                  <a:pt x="912" y="1216"/>
                  <a:pt x="1056" y="1248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 rot="21159647" flipH="1" flipV="1">
            <a:off x="2076450" y="3733800"/>
            <a:ext cx="1676400" cy="1981200"/>
          </a:xfrm>
          <a:custGeom>
            <a:avLst/>
            <a:gdLst>
              <a:gd name="T0" fmla="*/ 0 w 1056"/>
              <a:gd name="T1" fmla="*/ 0 h 1248"/>
              <a:gd name="T2" fmla="*/ 120967500 w 1056"/>
              <a:gd name="T3" fmla="*/ 1088707500 h 1248"/>
              <a:gd name="T4" fmla="*/ 483870000 w 1056"/>
              <a:gd name="T5" fmla="*/ 1935480000 h 1248"/>
              <a:gd name="T6" fmla="*/ 1572577500 w 1056"/>
              <a:gd name="T7" fmla="*/ 2147483647 h 1248"/>
              <a:gd name="T8" fmla="*/ 2147483647 w 1056"/>
              <a:gd name="T9" fmla="*/ 2147483647 h 12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1248"/>
              <a:gd name="T17" fmla="*/ 1056 w 1056"/>
              <a:gd name="T18" fmla="*/ 1248 h 12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1248">
                <a:moveTo>
                  <a:pt x="0" y="0"/>
                </a:moveTo>
                <a:cubicBezTo>
                  <a:pt x="8" y="152"/>
                  <a:pt x="16" y="304"/>
                  <a:pt x="48" y="432"/>
                </a:cubicBezTo>
                <a:cubicBezTo>
                  <a:pt x="80" y="560"/>
                  <a:pt x="96" y="656"/>
                  <a:pt x="192" y="768"/>
                </a:cubicBezTo>
                <a:cubicBezTo>
                  <a:pt x="288" y="880"/>
                  <a:pt x="480" y="1024"/>
                  <a:pt x="624" y="1104"/>
                </a:cubicBezTo>
                <a:cubicBezTo>
                  <a:pt x="768" y="1184"/>
                  <a:pt x="912" y="1216"/>
                  <a:pt x="1056" y="1248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rot="65392">
            <a:off x="1981200" y="3505200"/>
            <a:ext cx="2133600" cy="12954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804114" y="1291679"/>
            <a:ext cx="16401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KOKOSNÜSSE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974725" y="5410200"/>
            <a:ext cx="5501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RO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4924425" y="2438400"/>
            <a:ext cx="5277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FR</a:t>
            </a:r>
            <a:endParaRPr kumimoji="0" lang="en-US" alt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7176052" y="5584062"/>
            <a:ext cx="79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FISCH</a:t>
            </a:r>
          </a:p>
        </p:txBody>
      </p:sp>
      <p:pic>
        <p:nvPicPr>
          <p:cNvPr id="5128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425" y="5674476"/>
            <a:ext cx="180952" cy="166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 Box 20"/>
          <p:cNvSpPr txBox="1">
            <a:spLocks noChangeArrowheads="1"/>
          </p:cNvSpPr>
          <p:nvPr/>
        </p:nvSpPr>
        <p:spPr bwMode="auto">
          <a:xfrm>
            <a:off x="910473" y="4059823"/>
            <a:ext cx="5373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i="1" kern="0" noProof="0" dirty="0" smtClean="0">
                <a:solidFill>
                  <a:srgbClr val="000000"/>
                </a:solidFill>
              </a:rPr>
              <a:t>K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RO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9" name="Text Box 20"/>
          <p:cNvSpPr txBox="1">
            <a:spLocks noChangeArrowheads="1"/>
          </p:cNvSpPr>
          <p:nvPr/>
        </p:nvSpPr>
        <p:spPr bwMode="auto">
          <a:xfrm>
            <a:off x="1028108" y="2700885"/>
            <a:ext cx="3321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K</a:t>
            </a: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4958464" y="4029045"/>
            <a:ext cx="5148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K</a:t>
            </a:r>
            <a:r>
              <a:rPr lang="en-US" altLang="de-DE" sz="16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FR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2882369" y="2498179"/>
            <a:ext cx="4924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F</a:t>
            </a:r>
            <a:r>
              <a:rPr lang="en-US" altLang="de-DE" sz="16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FR</a:t>
            </a:r>
            <a:endParaRPr lang="en-US" altLang="de-DE" sz="160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2" name="Text Box 3"/>
          <p:cNvSpPr txBox="1">
            <a:spLocks noChangeArrowheads="1"/>
          </p:cNvSpPr>
          <p:nvPr/>
        </p:nvSpPr>
        <p:spPr bwMode="auto">
          <a:xfrm>
            <a:off x="3674618" y="5613904"/>
            <a:ext cx="5148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F</a:t>
            </a:r>
            <a:r>
              <a:rPr lang="en-US" altLang="de-DE" sz="16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RO</a:t>
            </a:r>
            <a:endParaRPr lang="en-US" altLang="de-DE" sz="160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3" name="Text Box 25"/>
          <p:cNvSpPr txBox="1">
            <a:spLocks noChangeArrowheads="1"/>
          </p:cNvSpPr>
          <p:nvPr/>
        </p:nvSpPr>
        <p:spPr bwMode="auto">
          <a:xfrm>
            <a:off x="4196672" y="1430684"/>
            <a:ext cx="22333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MRS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=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- P</a:t>
            </a:r>
            <a:r>
              <a:rPr kumimoji="0" lang="en-US" altLang="de-DE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F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/P</a:t>
            </a:r>
            <a:r>
              <a:rPr kumimoji="0" lang="en-US" altLang="de-DE" sz="16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K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sym typeface="Symbol" pitchFamily="18" charset="2"/>
              </a:rPr>
              <a:t>= MRT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4" name="Line 16"/>
          <p:cNvSpPr>
            <a:spLocks noChangeShapeType="1"/>
          </p:cNvSpPr>
          <p:nvPr/>
        </p:nvSpPr>
        <p:spPr bwMode="auto">
          <a:xfrm flipH="1">
            <a:off x="3167063" y="1769238"/>
            <a:ext cx="2008125" cy="2459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5" name="Line 16"/>
          <p:cNvSpPr>
            <a:spLocks noChangeShapeType="1"/>
          </p:cNvSpPr>
          <p:nvPr/>
        </p:nvSpPr>
        <p:spPr bwMode="auto">
          <a:xfrm flipH="1">
            <a:off x="4952999" y="1769238"/>
            <a:ext cx="1094961" cy="106927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76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Vom reinen Tausch zur Produktion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Nun wird der reine Tausch ergänzt um 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unternehmungen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technologie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märkte für inputs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märkte für outputs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verteilung des outputs und des gewinns der unternehmungen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345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Eine robinson </a:t>
            </a:r>
            <a:r>
              <a:rPr lang="de-DE" dirty="0" err="1" smtClean="0"/>
              <a:t>crusoe</a:t>
            </a:r>
            <a:r>
              <a:rPr lang="de-DE" dirty="0" smtClean="0"/>
              <a:t> </a:t>
            </a:r>
            <a:r>
              <a:rPr lang="de-DE" dirty="0" err="1" smtClean="0"/>
              <a:t>wirtschaft</a:t>
            </a:r>
            <a:r>
              <a:rPr lang="de-DE" dirty="0" smtClean="0"/>
              <a:t> – vereinfachter beginn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0" dirty="0"/>
              <a:t/>
            </a:r>
            <a:br>
              <a:rPr lang="de-DE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Akteur – robinson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ressource – 24 stunden zeit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Kann für arbeit (produktion) oder freizeit (Konsum) verwendet werden.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Arbeitszeit = L, zur produktion eines outputs – Kokosnüsse, k, sind ein gut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Freizeit = 24 – L, ist ebenfalls ein gut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entscheidet sich robinson?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525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8802" y="718197"/>
            <a:ext cx="8695857" cy="291394"/>
          </a:xfrm>
        </p:spPr>
        <p:txBody>
          <a:bodyPr/>
          <a:lstStyle/>
          <a:p>
            <a:r>
              <a:rPr lang="de-DE" dirty="0" smtClean="0"/>
              <a:t>Robinsons entscheidung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26435"/>
            <a:ext cx="8697417" cy="5074341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1447800" y="1676400"/>
            <a:ext cx="0" cy="2971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1447800" y="4648200"/>
            <a:ext cx="4800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H="1">
            <a:off x="1447800" y="5181600"/>
            <a:ext cx="4800600" cy="0"/>
          </a:xfrm>
          <a:prstGeom prst="line">
            <a:avLst/>
          </a:prstGeom>
          <a:noFill/>
          <a:ln w="12700">
            <a:solidFill>
              <a:srgbClr val="555555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Freeform 20"/>
          <p:cNvSpPr>
            <a:spLocks/>
          </p:cNvSpPr>
          <p:nvPr/>
        </p:nvSpPr>
        <p:spPr bwMode="auto">
          <a:xfrm>
            <a:off x="1524000" y="1600200"/>
            <a:ext cx="2590800" cy="1295400"/>
          </a:xfrm>
          <a:custGeom>
            <a:avLst/>
            <a:gdLst>
              <a:gd name="T0" fmla="*/ 0 w 1632"/>
              <a:gd name="T1" fmla="*/ 2056447500 h 816"/>
              <a:gd name="T2" fmla="*/ 1814512500 w 1632"/>
              <a:gd name="T3" fmla="*/ 1935480000 h 816"/>
              <a:gd name="T4" fmla="*/ 2147483647 w 1632"/>
              <a:gd name="T5" fmla="*/ 1572577500 h 816"/>
              <a:gd name="T6" fmla="*/ 2147483647 w 1632"/>
              <a:gd name="T7" fmla="*/ 846772500 h 816"/>
              <a:gd name="T8" fmla="*/ 2147483647 w 1632"/>
              <a:gd name="T9" fmla="*/ 0 h 8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2"/>
              <a:gd name="T16" fmla="*/ 0 h 816"/>
              <a:gd name="T17" fmla="*/ 1632 w 1632"/>
              <a:gd name="T18" fmla="*/ 816 h 8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2" h="816">
                <a:moveTo>
                  <a:pt x="0" y="816"/>
                </a:moveTo>
                <a:cubicBezTo>
                  <a:pt x="264" y="808"/>
                  <a:pt x="528" y="800"/>
                  <a:pt x="720" y="768"/>
                </a:cubicBezTo>
                <a:cubicBezTo>
                  <a:pt x="912" y="736"/>
                  <a:pt x="1024" y="696"/>
                  <a:pt x="1152" y="624"/>
                </a:cubicBezTo>
                <a:cubicBezTo>
                  <a:pt x="1280" y="552"/>
                  <a:pt x="1408" y="440"/>
                  <a:pt x="1488" y="336"/>
                </a:cubicBezTo>
                <a:cubicBezTo>
                  <a:pt x="1568" y="232"/>
                  <a:pt x="1600" y="116"/>
                  <a:pt x="1632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1604963" y="1847850"/>
            <a:ext cx="2590800" cy="1295400"/>
          </a:xfrm>
          <a:custGeom>
            <a:avLst/>
            <a:gdLst>
              <a:gd name="T0" fmla="*/ 0 w 1632"/>
              <a:gd name="T1" fmla="*/ 2056447500 h 816"/>
              <a:gd name="T2" fmla="*/ 1814512500 w 1632"/>
              <a:gd name="T3" fmla="*/ 1935480000 h 816"/>
              <a:gd name="T4" fmla="*/ 2147483647 w 1632"/>
              <a:gd name="T5" fmla="*/ 1572577500 h 816"/>
              <a:gd name="T6" fmla="*/ 2147483647 w 1632"/>
              <a:gd name="T7" fmla="*/ 846772500 h 816"/>
              <a:gd name="T8" fmla="*/ 2147483647 w 1632"/>
              <a:gd name="T9" fmla="*/ 0 h 8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2"/>
              <a:gd name="T16" fmla="*/ 0 h 816"/>
              <a:gd name="T17" fmla="*/ 1632 w 1632"/>
              <a:gd name="T18" fmla="*/ 816 h 8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2" h="816">
                <a:moveTo>
                  <a:pt x="0" y="816"/>
                </a:moveTo>
                <a:cubicBezTo>
                  <a:pt x="264" y="808"/>
                  <a:pt x="528" y="800"/>
                  <a:pt x="720" y="768"/>
                </a:cubicBezTo>
                <a:cubicBezTo>
                  <a:pt x="912" y="736"/>
                  <a:pt x="1024" y="696"/>
                  <a:pt x="1152" y="624"/>
                </a:cubicBezTo>
                <a:cubicBezTo>
                  <a:pt x="1280" y="552"/>
                  <a:pt x="1408" y="440"/>
                  <a:pt x="1488" y="336"/>
                </a:cubicBezTo>
                <a:cubicBezTo>
                  <a:pt x="1568" y="232"/>
                  <a:pt x="1600" y="116"/>
                  <a:pt x="1632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1752600" y="2057400"/>
            <a:ext cx="2590800" cy="1295400"/>
          </a:xfrm>
          <a:custGeom>
            <a:avLst/>
            <a:gdLst>
              <a:gd name="T0" fmla="*/ 0 w 1632"/>
              <a:gd name="T1" fmla="*/ 2056447500 h 816"/>
              <a:gd name="T2" fmla="*/ 1814512500 w 1632"/>
              <a:gd name="T3" fmla="*/ 1935480000 h 816"/>
              <a:gd name="T4" fmla="*/ 2147483647 w 1632"/>
              <a:gd name="T5" fmla="*/ 1572577500 h 816"/>
              <a:gd name="T6" fmla="*/ 2147483647 w 1632"/>
              <a:gd name="T7" fmla="*/ 846772500 h 816"/>
              <a:gd name="T8" fmla="*/ 2147483647 w 1632"/>
              <a:gd name="T9" fmla="*/ 0 h 8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2"/>
              <a:gd name="T16" fmla="*/ 0 h 816"/>
              <a:gd name="T17" fmla="*/ 1632 w 1632"/>
              <a:gd name="T18" fmla="*/ 816 h 8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2" h="816">
                <a:moveTo>
                  <a:pt x="0" y="816"/>
                </a:moveTo>
                <a:cubicBezTo>
                  <a:pt x="264" y="808"/>
                  <a:pt x="528" y="800"/>
                  <a:pt x="720" y="768"/>
                </a:cubicBezTo>
                <a:cubicBezTo>
                  <a:pt x="912" y="736"/>
                  <a:pt x="1024" y="696"/>
                  <a:pt x="1152" y="624"/>
                </a:cubicBezTo>
                <a:cubicBezTo>
                  <a:pt x="1280" y="552"/>
                  <a:pt x="1408" y="440"/>
                  <a:pt x="1488" y="336"/>
                </a:cubicBezTo>
                <a:cubicBezTo>
                  <a:pt x="1568" y="232"/>
                  <a:pt x="1600" y="116"/>
                  <a:pt x="1632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1447800" y="2819400"/>
            <a:ext cx="3200400" cy="1828800"/>
          </a:xfrm>
          <a:custGeom>
            <a:avLst/>
            <a:gdLst>
              <a:gd name="T0" fmla="*/ 0 w 2016"/>
              <a:gd name="T1" fmla="*/ 2147483647 h 1152"/>
              <a:gd name="T2" fmla="*/ 120967500 w 2016"/>
              <a:gd name="T3" fmla="*/ 2147483647 h 1152"/>
              <a:gd name="T4" fmla="*/ 604837500 w 2016"/>
              <a:gd name="T5" fmla="*/ 1209675000 h 1152"/>
              <a:gd name="T6" fmla="*/ 1572577500 w 2016"/>
              <a:gd name="T7" fmla="*/ 604837500 h 1152"/>
              <a:gd name="T8" fmla="*/ 2147483647 w 2016"/>
              <a:gd name="T9" fmla="*/ 120967500 h 1152"/>
              <a:gd name="T10" fmla="*/ 2147483647 w 2016"/>
              <a:gd name="T11" fmla="*/ 0 h 1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16"/>
              <a:gd name="T19" fmla="*/ 0 h 1152"/>
              <a:gd name="T20" fmla="*/ 2016 w 2016"/>
              <a:gd name="T21" fmla="*/ 1152 h 1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16" h="1152">
                <a:moveTo>
                  <a:pt x="0" y="1152"/>
                </a:moveTo>
                <a:cubicBezTo>
                  <a:pt x="4" y="1064"/>
                  <a:pt x="8" y="976"/>
                  <a:pt x="48" y="864"/>
                </a:cubicBezTo>
                <a:cubicBezTo>
                  <a:pt x="88" y="752"/>
                  <a:pt x="144" y="584"/>
                  <a:pt x="240" y="480"/>
                </a:cubicBezTo>
                <a:cubicBezTo>
                  <a:pt x="336" y="376"/>
                  <a:pt x="440" y="312"/>
                  <a:pt x="624" y="240"/>
                </a:cubicBezTo>
                <a:cubicBezTo>
                  <a:pt x="808" y="168"/>
                  <a:pt x="1112" y="88"/>
                  <a:pt x="1344" y="48"/>
                </a:cubicBezTo>
                <a:cubicBezTo>
                  <a:pt x="1576" y="8"/>
                  <a:pt x="1796" y="4"/>
                  <a:pt x="2016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1447800" y="2819400"/>
            <a:ext cx="3200400" cy="1828800"/>
          </a:xfrm>
          <a:custGeom>
            <a:avLst/>
            <a:gdLst>
              <a:gd name="T0" fmla="*/ 0 w 2016"/>
              <a:gd name="T1" fmla="*/ 2147483647 h 1152"/>
              <a:gd name="T2" fmla="*/ 0 w 2016"/>
              <a:gd name="T3" fmla="*/ 2147483647 h 1152"/>
              <a:gd name="T4" fmla="*/ 120967500 w 2016"/>
              <a:gd name="T5" fmla="*/ 2147483647 h 1152"/>
              <a:gd name="T6" fmla="*/ 241935000 w 2016"/>
              <a:gd name="T7" fmla="*/ 1814512500 h 1152"/>
              <a:gd name="T8" fmla="*/ 362902500 w 2016"/>
              <a:gd name="T9" fmla="*/ 1572577500 h 1152"/>
              <a:gd name="T10" fmla="*/ 483870000 w 2016"/>
              <a:gd name="T11" fmla="*/ 1330642500 h 1152"/>
              <a:gd name="T12" fmla="*/ 604837500 w 2016"/>
              <a:gd name="T13" fmla="*/ 1209675000 h 1152"/>
              <a:gd name="T14" fmla="*/ 725805000 w 2016"/>
              <a:gd name="T15" fmla="*/ 1088707500 h 1152"/>
              <a:gd name="T16" fmla="*/ 846772500 w 2016"/>
              <a:gd name="T17" fmla="*/ 967740000 h 1152"/>
              <a:gd name="T18" fmla="*/ 1088707500 w 2016"/>
              <a:gd name="T19" fmla="*/ 846772500 h 1152"/>
              <a:gd name="T20" fmla="*/ 1330642500 w 2016"/>
              <a:gd name="T21" fmla="*/ 725805000 h 1152"/>
              <a:gd name="T22" fmla="*/ 1572577500 w 2016"/>
              <a:gd name="T23" fmla="*/ 604837500 h 1152"/>
              <a:gd name="T24" fmla="*/ 1814512500 w 2016"/>
              <a:gd name="T25" fmla="*/ 483870000 h 1152"/>
              <a:gd name="T26" fmla="*/ 2147483647 w 2016"/>
              <a:gd name="T27" fmla="*/ 362902500 h 1152"/>
              <a:gd name="T28" fmla="*/ 2147483647 w 2016"/>
              <a:gd name="T29" fmla="*/ 241935000 h 1152"/>
              <a:gd name="T30" fmla="*/ 2147483647 w 2016"/>
              <a:gd name="T31" fmla="*/ 120967500 h 1152"/>
              <a:gd name="T32" fmla="*/ 2147483647 w 2016"/>
              <a:gd name="T33" fmla="*/ 0 h 1152"/>
              <a:gd name="T34" fmla="*/ 2147483647 w 2016"/>
              <a:gd name="T35" fmla="*/ 0 h 1152"/>
              <a:gd name="T36" fmla="*/ 2147483647 w 2016"/>
              <a:gd name="T37" fmla="*/ 0 h 1152"/>
              <a:gd name="T38" fmla="*/ 2147483647 w 2016"/>
              <a:gd name="T39" fmla="*/ 2147483647 h 1152"/>
              <a:gd name="T40" fmla="*/ 0 w 2016"/>
              <a:gd name="T41" fmla="*/ 2147483647 h 11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016"/>
              <a:gd name="T64" fmla="*/ 0 h 1152"/>
              <a:gd name="T65" fmla="*/ 2016 w 2016"/>
              <a:gd name="T66" fmla="*/ 1152 h 115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016" h="1152">
                <a:moveTo>
                  <a:pt x="0" y="1152"/>
                </a:moveTo>
                <a:lnTo>
                  <a:pt x="0" y="1008"/>
                </a:lnTo>
                <a:lnTo>
                  <a:pt x="48" y="864"/>
                </a:lnTo>
                <a:lnTo>
                  <a:pt x="96" y="720"/>
                </a:lnTo>
                <a:lnTo>
                  <a:pt x="144" y="624"/>
                </a:lnTo>
                <a:lnTo>
                  <a:pt x="192" y="528"/>
                </a:lnTo>
                <a:lnTo>
                  <a:pt x="240" y="480"/>
                </a:lnTo>
                <a:lnTo>
                  <a:pt x="288" y="432"/>
                </a:lnTo>
                <a:lnTo>
                  <a:pt x="336" y="384"/>
                </a:lnTo>
                <a:lnTo>
                  <a:pt x="432" y="336"/>
                </a:lnTo>
                <a:lnTo>
                  <a:pt x="528" y="288"/>
                </a:lnTo>
                <a:lnTo>
                  <a:pt x="624" y="240"/>
                </a:lnTo>
                <a:lnTo>
                  <a:pt x="720" y="192"/>
                </a:lnTo>
                <a:lnTo>
                  <a:pt x="912" y="144"/>
                </a:lnTo>
                <a:lnTo>
                  <a:pt x="1104" y="96"/>
                </a:lnTo>
                <a:lnTo>
                  <a:pt x="1296" y="48"/>
                </a:lnTo>
                <a:lnTo>
                  <a:pt x="1776" y="0"/>
                </a:lnTo>
                <a:lnTo>
                  <a:pt x="1968" y="0"/>
                </a:lnTo>
                <a:lnTo>
                  <a:pt x="2012" y="0"/>
                </a:lnTo>
                <a:lnTo>
                  <a:pt x="2016" y="1148"/>
                </a:lnTo>
                <a:lnTo>
                  <a:pt x="0" y="1152"/>
                </a:lnTo>
                <a:close/>
              </a:path>
            </a:pathLst>
          </a:custGeom>
          <a:solidFill>
            <a:srgbClr val="00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46124" y="1276290"/>
            <a:ext cx="16401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KOKOSNÜSSE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638675" y="2619345"/>
            <a:ext cx="28151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PRODUKTIONSFUNKTION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771650" y="3733800"/>
            <a:ext cx="28765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MÖGLICHE PRODUKTIONSPLÄNE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266825" y="4679950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394200" y="4670425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24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1190625" y="5210175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24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4470400" y="5210175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851525" y="4689475"/>
            <a:ext cx="21301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ARBEIT (STUNDEN)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5854700" y="5137150"/>
            <a:ext cx="23241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cs typeface="Arial" panose="020B0604020202020204" pitchFamily="34" charset="0"/>
              </a:rPr>
              <a:t>FREIZEIT (STUNDEN)</a:t>
            </a: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2867025" y="2895600"/>
            <a:ext cx="228600" cy="2286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343400" y="1619250"/>
            <a:ext cx="2472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INDIFFERENZKURVEN</a:t>
            </a:r>
          </a:p>
        </p:txBody>
      </p:sp>
    </p:spTree>
    <p:extLst>
      <p:ext uri="{BB962C8B-B14F-4D97-AF65-F5344CB8AC3E}">
        <p14:creationId xmlns:p14="http://schemas.microsoft.com/office/powerpoint/2010/main" val="975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9405" y="638551"/>
            <a:ext cx="8695857" cy="291394"/>
          </a:xfrm>
        </p:spPr>
        <p:txBody>
          <a:bodyPr/>
          <a:lstStyle/>
          <a:p>
            <a:r>
              <a:rPr lang="de-DE" dirty="0" smtClean="0"/>
              <a:t>Robinsons ALS KONSUMENT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26435"/>
            <a:ext cx="8697417" cy="5074341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1447800" y="1676400"/>
            <a:ext cx="0" cy="2971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1447800" y="4648200"/>
            <a:ext cx="4800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H="1">
            <a:off x="1447800" y="5181600"/>
            <a:ext cx="4800600" cy="0"/>
          </a:xfrm>
          <a:prstGeom prst="line">
            <a:avLst/>
          </a:prstGeom>
          <a:noFill/>
          <a:ln w="12700">
            <a:solidFill>
              <a:srgbClr val="555555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1604963" y="1847850"/>
            <a:ext cx="2590800" cy="1295400"/>
          </a:xfrm>
          <a:custGeom>
            <a:avLst/>
            <a:gdLst>
              <a:gd name="T0" fmla="*/ 0 w 1632"/>
              <a:gd name="T1" fmla="*/ 2056447500 h 816"/>
              <a:gd name="T2" fmla="*/ 1814512500 w 1632"/>
              <a:gd name="T3" fmla="*/ 1935480000 h 816"/>
              <a:gd name="T4" fmla="*/ 2147483647 w 1632"/>
              <a:gd name="T5" fmla="*/ 1572577500 h 816"/>
              <a:gd name="T6" fmla="*/ 2147483647 w 1632"/>
              <a:gd name="T7" fmla="*/ 846772500 h 816"/>
              <a:gd name="T8" fmla="*/ 2147483647 w 1632"/>
              <a:gd name="T9" fmla="*/ 0 h 8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2"/>
              <a:gd name="T16" fmla="*/ 0 h 816"/>
              <a:gd name="T17" fmla="*/ 1632 w 1632"/>
              <a:gd name="T18" fmla="*/ 816 h 8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2" h="816">
                <a:moveTo>
                  <a:pt x="0" y="816"/>
                </a:moveTo>
                <a:cubicBezTo>
                  <a:pt x="264" y="808"/>
                  <a:pt x="528" y="800"/>
                  <a:pt x="720" y="768"/>
                </a:cubicBezTo>
                <a:cubicBezTo>
                  <a:pt x="912" y="736"/>
                  <a:pt x="1024" y="696"/>
                  <a:pt x="1152" y="624"/>
                </a:cubicBezTo>
                <a:cubicBezTo>
                  <a:pt x="1280" y="552"/>
                  <a:pt x="1408" y="440"/>
                  <a:pt x="1488" y="336"/>
                </a:cubicBezTo>
                <a:cubicBezTo>
                  <a:pt x="1568" y="232"/>
                  <a:pt x="1600" y="116"/>
                  <a:pt x="1632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1447800" y="2819400"/>
            <a:ext cx="3200400" cy="1828800"/>
          </a:xfrm>
          <a:custGeom>
            <a:avLst/>
            <a:gdLst>
              <a:gd name="T0" fmla="*/ 0 w 2016"/>
              <a:gd name="T1" fmla="*/ 2147483647 h 1152"/>
              <a:gd name="T2" fmla="*/ 120967500 w 2016"/>
              <a:gd name="T3" fmla="*/ 2147483647 h 1152"/>
              <a:gd name="T4" fmla="*/ 604837500 w 2016"/>
              <a:gd name="T5" fmla="*/ 1209675000 h 1152"/>
              <a:gd name="T6" fmla="*/ 1572577500 w 2016"/>
              <a:gd name="T7" fmla="*/ 604837500 h 1152"/>
              <a:gd name="T8" fmla="*/ 2147483647 w 2016"/>
              <a:gd name="T9" fmla="*/ 120967500 h 1152"/>
              <a:gd name="T10" fmla="*/ 2147483647 w 2016"/>
              <a:gd name="T11" fmla="*/ 0 h 1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16"/>
              <a:gd name="T19" fmla="*/ 0 h 1152"/>
              <a:gd name="T20" fmla="*/ 2016 w 2016"/>
              <a:gd name="T21" fmla="*/ 1152 h 1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16" h="1152">
                <a:moveTo>
                  <a:pt x="0" y="1152"/>
                </a:moveTo>
                <a:cubicBezTo>
                  <a:pt x="4" y="1064"/>
                  <a:pt x="8" y="976"/>
                  <a:pt x="48" y="864"/>
                </a:cubicBezTo>
                <a:cubicBezTo>
                  <a:pt x="88" y="752"/>
                  <a:pt x="144" y="584"/>
                  <a:pt x="240" y="480"/>
                </a:cubicBezTo>
                <a:cubicBezTo>
                  <a:pt x="336" y="376"/>
                  <a:pt x="440" y="312"/>
                  <a:pt x="624" y="240"/>
                </a:cubicBezTo>
                <a:cubicBezTo>
                  <a:pt x="808" y="168"/>
                  <a:pt x="1112" y="88"/>
                  <a:pt x="1344" y="48"/>
                </a:cubicBezTo>
                <a:cubicBezTo>
                  <a:pt x="1576" y="8"/>
                  <a:pt x="1796" y="4"/>
                  <a:pt x="2016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1460894" y="2819400"/>
            <a:ext cx="3200400" cy="1828800"/>
          </a:xfrm>
          <a:custGeom>
            <a:avLst/>
            <a:gdLst>
              <a:gd name="T0" fmla="*/ 0 w 2016"/>
              <a:gd name="T1" fmla="*/ 2147483647 h 1152"/>
              <a:gd name="T2" fmla="*/ 0 w 2016"/>
              <a:gd name="T3" fmla="*/ 2147483647 h 1152"/>
              <a:gd name="T4" fmla="*/ 120967500 w 2016"/>
              <a:gd name="T5" fmla="*/ 2147483647 h 1152"/>
              <a:gd name="T6" fmla="*/ 241935000 w 2016"/>
              <a:gd name="T7" fmla="*/ 1814512500 h 1152"/>
              <a:gd name="T8" fmla="*/ 362902500 w 2016"/>
              <a:gd name="T9" fmla="*/ 1572577500 h 1152"/>
              <a:gd name="T10" fmla="*/ 483870000 w 2016"/>
              <a:gd name="T11" fmla="*/ 1330642500 h 1152"/>
              <a:gd name="T12" fmla="*/ 604837500 w 2016"/>
              <a:gd name="T13" fmla="*/ 1209675000 h 1152"/>
              <a:gd name="T14" fmla="*/ 725805000 w 2016"/>
              <a:gd name="T15" fmla="*/ 1088707500 h 1152"/>
              <a:gd name="T16" fmla="*/ 846772500 w 2016"/>
              <a:gd name="T17" fmla="*/ 967740000 h 1152"/>
              <a:gd name="T18" fmla="*/ 1088707500 w 2016"/>
              <a:gd name="T19" fmla="*/ 846772500 h 1152"/>
              <a:gd name="T20" fmla="*/ 1330642500 w 2016"/>
              <a:gd name="T21" fmla="*/ 725805000 h 1152"/>
              <a:gd name="T22" fmla="*/ 1572577500 w 2016"/>
              <a:gd name="T23" fmla="*/ 604837500 h 1152"/>
              <a:gd name="T24" fmla="*/ 1814512500 w 2016"/>
              <a:gd name="T25" fmla="*/ 483870000 h 1152"/>
              <a:gd name="T26" fmla="*/ 2147483647 w 2016"/>
              <a:gd name="T27" fmla="*/ 362902500 h 1152"/>
              <a:gd name="T28" fmla="*/ 2147483647 w 2016"/>
              <a:gd name="T29" fmla="*/ 241935000 h 1152"/>
              <a:gd name="T30" fmla="*/ 2147483647 w 2016"/>
              <a:gd name="T31" fmla="*/ 120967500 h 1152"/>
              <a:gd name="T32" fmla="*/ 2147483647 w 2016"/>
              <a:gd name="T33" fmla="*/ 0 h 1152"/>
              <a:gd name="T34" fmla="*/ 2147483647 w 2016"/>
              <a:gd name="T35" fmla="*/ 0 h 1152"/>
              <a:gd name="T36" fmla="*/ 2147483647 w 2016"/>
              <a:gd name="T37" fmla="*/ 0 h 1152"/>
              <a:gd name="T38" fmla="*/ 2147483647 w 2016"/>
              <a:gd name="T39" fmla="*/ 2147483647 h 1152"/>
              <a:gd name="T40" fmla="*/ 0 w 2016"/>
              <a:gd name="T41" fmla="*/ 2147483647 h 11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016"/>
              <a:gd name="T64" fmla="*/ 0 h 1152"/>
              <a:gd name="T65" fmla="*/ 2016 w 2016"/>
              <a:gd name="T66" fmla="*/ 1152 h 115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016" h="1152">
                <a:moveTo>
                  <a:pt x="0" y="1152"/>
                </a:moveTo>
                <a:lnTo>
                  <a:pt x="0" y="1008"/>
                </a:lnTo>
                <a:lnTo>
                  <a:pt x="48" y="864"/>
                </a:lnTo>
                <a:lnTo>
                  <a:pt x="96" y="720"/>
                </a:lnTo>
                <a:lnTo>
                  <a:pt x="144" y="624"/>
                </a:lnTo>
                <a:lnTo>
                  <a:pt x="192" y="528"/>
                </a:lnTo>
                <a:lnTo>
                  <a:pt x="240" y="480"/>
                </a:lnTo>
                <a:lnTo>
                  <a:pt x="288" y="432"/>
                </a:lnTo>
                <a:lnTo>
                  <a:pt x="336" y="384"/>
                </a:lnTo>
                <a:lnTo>
                  <a:pt x="432" y="336"/>
                </a:lnTo>
                <a:lnTo>
                  <a:pt x="528" y="288"/>
                </a:lnTo>
                <a:lnTo>
                  <a:pt x="624" y="240"/>
                </a:lnTo>
                <a:lnTo>
                  <a:pt x="720" y="192"/>
                </a:lnTo>
                <a:lnTo>
                  <a:pt x="912" y="144"/>
                </a:lnTo>
                <a:lnTo>
                  <a:pt x="1104" y="96"/>
                </a:lnTo>
                <a:lnTo>
                  <a:pt x="1296" y="48"/>
                </a:lnTo>
                <a:lnTo>
                  <a:pt x="1776" y="0"/>
                </a:lnTo>
                <a:lnTo>
                  <a:pt x="1968" y="0"/>
                </a:lnTo>
                <a:lnTo>
                  <a:pt x="2012" y="0"/>
                </a:lnTo>
                <a:lnTo>
                  <a:pt x="2016" y="1148"/>
                </a:lnTo>
                <a:lnTo>
                  <a:pt x="0" y="1152"/>
                </a:lnTo>
                <a:close/>
              </a:path>
            </a:pathLst>
          </a:custGeom>
          <a:solidFill>
            <a:srgbClr val="00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46124" y="1276290"/>
            <a:ext cx="16401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KOKOSNÜSSE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638675" y="2619345"/>
            <a:ext cx="28151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PRODUKTIONSFUNKTION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266825" y="4679950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394200" y="4670425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24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1190625" y="5210175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24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4470400" y="5210175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851525" y="4689475"/>
            <a:ext cx="21301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ARBEIT (STUNDEN)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5854700" y="5137150"/>
            <a:ext cx="23241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cs typeface="Arial" panose="020B0604020202020204" pitchFamily="34" charset="0"/>
              </a:rPr>
              <a:t>FREIZEIT (STUNDEN)</a:t>
            </a: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2867025" y="2895600"/>
            <a:ext cx="228600" cy="2286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343400" y="1619250"/>
            <a:ext cx="23254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INDIFFERENZKURVE</a:t>
            </a: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 flipH="1">
            <a:off x="1447800" y="3009900"/>
            <a:ext cx="15335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992551" y="2850807"/>
            <a:ext cx="4235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>
                <a:solidFill>
                  <a:srgbClr val="000000"/>
                </a:solidFill>
                <a:cs typeface="Arial" panose="020B0604020202020204" pitchFamily="34" charset="0"/>
              </a:rPr>
              <a:t>K</a:t>
            </a: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*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2667000" y="4670425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L*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8" name="AutoShape 25"/>
          <p:cNvSpPr>
            <a:spLocks noChangeArrowheads="1"/>
          </p:cNvSpPr>
          <p:nvPr/>
        </p:nvSpPr>
        <p:spPr bwMode="auto">
          <a:xfrm>
            <a:off x="2705100" y="3000375"/>
            <a:ext cx="533400" cy="1647825"/>
          </a:xfrm>
          <a:prstGeom prst="upArrow">
            <a:avLst>
              <a:gd name="adj1" fmla="val 50000"/>
              <a:gd name="adj2" fmla="val 77232"/>
            </a:avLst>
          </a:prstGeom>
          <a:solidFill>
            <a:srgbClr val="FF00FF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vert="eaVert"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</a:rPr>
              <a:t>OUTPUT</a:t>
            </a:r>
          </a:p>
        </p:txBody>
      </p:sp>
      <p:sp>
        <p:nvSpPr>
          <p:cNvPr id="30" name="AutoShape 23"/>
          <p:cNvSpPr>
            <a:spLocks noChangeArrowheads="1"/>
          </p:cNvSpPr>
          <p:nvPr/>
        </p:nvSpPr>
        <p:spPr bwMode="auto">
          <a:xfrm>
            <a:off x="1447800" y="4191000"/>
            <a:ext cx="1524000" cy="533400"/>
          </a:xfrm>
          <a:prstGeom prst="rightArrow">
            <a:avLst>
              <a:gd name="adj1" fmla="val 50000"/>
              <a:gd name="adj2" fmla="val 71429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</a:rPr>
              <a:t>ARBEIT</a:t>
            </a:r>
          </a:p>
        </p:txBody>
      </p:sp>
      <p:sp>
        <p:nvSpPr>
          <p:cNvPr id="31" name="AutoShape 24"/>
          <p:cNvSpPr>
            <a:spLocks noChangeArrowheads="1"/>
          </p:cNvSpPr>
          <p:nvPr/>
        </p:nvSpPr>
        <p:spPr bwMode="auto">
          <a:xfrm flipH="1">
            <a:off x="2990850" y="4191000"/>
            <a:ext cx="1657350" cy="533400"/>
          </a:xfrm>
          <a:prstGeom prst="rightArrow">
            <a:avLst>
              <a:gd name="adj1" fmla="val 50000"/>
              <a:gd name="adj2" fmla="val 77679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</a:rPr>
              <a:t>FREIZEIT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1676400" y="1981200"/>
            <a:ext cx="12698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MRS = MP</a:t>
            </a:r>
            <a:r>
              <a:rPr lang="en-US" altLang="de-DE" sz="16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L</a:t>
            </a:r>
            <a:endParaRPr lang="en-US" altLang="de-DE" sz="160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3" name="Line 27"/>
          <p:cNvSpPr>
            <a:spLocks noChangeShapeType="1"/>
          </p:cNvSpPr>
          <p:nvPr/>
        </p:nvSpPr>
        <p:spPr bwMode="auto">
          <a:xfrm>
            <a:off x="2590800" y="2362200"/>
            <a:ext cx="304800" cy="533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297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420" y="1262871"/>
            <a:ext cx="8695857" cy="318794"/>
          </a:xfrm>
        </p:spPr>
        <p:txBody>
          <a:bodyPr/>
          <a:lstStyle/>
          <a:p>
            <a:r>
              <a:rPr lang="de-DE" dirty="0" smtClean="0"/>
              <a:t>ROBINSON ALS UNTERNEHMER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0072" y="2128769"/>
            <a:ext cx="8697417" cy="3476901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ROBINSON IST NUN NICHT NUR NUTZEN MAXIMIERENDER KONSUMENT SONDERN AUCH GEWINN MAXIMIERENDER UNTERNEHMER.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KOKOSNÜSSE WERDEN ALS NUMÉRAIRE-GUT ANGENOMMEN, D. h. der preis einer kokosnuss ist €1.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Robinsons lohnsatz ist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das outputniveau ist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K,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menge an kokosnüssen.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gewinnfunktion lautet somit </a:t>
            </a:r>
            <a:r>
              <a:rPr lang="en-US" altLang="de-DE" sz="1600" b="0" i="1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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= </a:t>
            </a:r>
            <a:r>
              <a:rPr lang="en-US" altLang="de-DE" sz="1600" b="0" i="1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K</a:t>
            </a:r>
            <a:r>
              <a:rPr lang="en-US" altLang="de-DE" sz="1600" b="0" i="1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–</a:t>
            </a:r>
            <a:r>
              <a:rPr lang="en-US" altLang="de-DE" sz="1600" b="0" i="1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n-US" altLang="de-DE" sz="1600" b="0" i="1" kern="0" cap="none" spc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wL</a:t>
            </a:r>
            <a:endParaRPr lang="en-US" altLang="de-DE" sz="1600" b="0" i="1" kern="0" cap="none" spc="0" dirty="0" smtClean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MIT DER GLEICHUNG DER ISOGEWINNLINIEN</a:t>
            </a:r>
            <a:r>
              <a:rPr lang="en-US" altLang="de-DE" sz="1600" b="0" i="1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K 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=</a:t>
            </a:r>
            <a:r>
              <a:rPr lang="en-US" altLang="de-DE" sz="1600" b="0" i="1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n-US" altLang="de-DE" sz="1600" b="0" i="1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  <a:sym typeface="Symbol" pitchFamily="18" charset="2"/>
              </a:rPr>
              <a:t>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 +</a:t>
            </a:r>
            <a:r>
              <a:rPr lang="en-US" altLang="de-DE" sz="1600" b="0" i="1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n-US" altLang="de-DE" sz="1600" b="0" i="1" kern="0" cap="none" spc="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wL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,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929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9098" y="583250"/>
            <a:ext cx="8695857" cy="291394"/>
          </a:xfrm>
        </p:spPr>
        <p:txBody>
          <a:bodyPr/>
          <a:lstStyle/>
          <a:p>
            <a:r>
              <a:rPr lang="de-DE" dirty="0" smtClean="0"/>
              <a:t>GEWINNMAXIMIERUNG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1447800" y="1676400"/>
            <a:ext cx="0" cy="2971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1447800" y="4648200"/>
            <a:ext cx="4800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1447800" y="2819400"/>
            <a:ext cx="3200400" cy="1828800"/>
          </a:xfrm>
          <a:custGeom>
            <a:avLst/>
            <a:gdLst>
              <a:gd name="T0" fmla="*/ 0 w 2016"/>
              <a:gd name="T1" fmla="*/ 2147483647 h 1152"/>
              <a:gd name="T2" fmla="*/ 120967500 w 2016"/>
              <a:gd name="T3" fmla="*/ 2147483647 h 1152"/>
              <a:gd name="T4" fmla="*/ 604837500 w 2016"/>
              <a:gd name="T5" fmla="*/ 1209675000 h 1152"/>
              <a:gd name="T6" fmla="*/ 1572577500 w 2016"/>
              <a:gd name="T7" fmla="*/ 604837500 h 1152"/>
              <a:gd name="T8" fmla="*/ 2147483647 w 2016"/>
              <a:gd name="T9" fmla="*/ 120967500 h 1152"/>
              <a:gd name="T10" fmla="*/ 2147483647 w 2016"/>
              <a:gd name="T11" fmla="*/ 0 h 1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16"/>
              <a:gd name="T19" fmla="*/ 0 h 1152"/>
              <a:gd name="T20" fmla="*/ 2016 w 2016"/>
              <a:gd name="T21" fmla="*/ 1152 h 1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16" h="1152">
                <a:moveTo>
                  <a:pt x="0" y="1152"/>
                </a:moveTo>
                <a:cubicBezTo>
                  <a:pt x="4" y="1064"/>
                  <a:pt x="8" y="976"/>
                  <a:pt x="48" y="864"/>
                </a:cubicBezTo>
                <a:cubicBezTo>
                  <a:pt x="88" y="752"/>
                  <a:pt x="144" y="584"/>
                  <a:pt x="240" y="480"/>
                </a:cubicBezTo>
                <a:cubicBezTo>
                  <a:pt x="336" y="376"/>
                  <a:pt x="440" y="312"/>
                  <a:pt x="624" y="240"/>
                </a:cubicBezTo>
                <a:cubicBezTo>
                  <a:pt x="808" y="168"/>
                  <a:pt x="1112" y="88"/>
                  <a:pt x="1344" y="48"/>
                </a:cubicBezTo>
                <a:cubicBezTo>
                  <a:pt x="1576" y="8"/>
                  <a:pt x="1796" y="4"/>
                  <a:pt x="2016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1447800" y="2842867"/>
            <a:ext cx="3200400" cy="1828800"/>
          </a:xfrm>
          <a:custGeom>
            <a:avLst/>
            <a:gdLst>
              <a:gd name="T0" fmla="*/ 0 w 2016"/>
              <a:gd name="T1" fmla="*/ 2147483647 h 1152"/>
              <a:gd name="T2" fmla="*/ 0 w 2016"/>
              <a:gd name="T3" fmla="*/ 2147483647 h 1152"/>
              <a:gd name="T4" fmla="*/ 120967500 w 2016"/>
              <a:gd name="T5" fmla="*/ 2147483647 h 1152"/>
              <a:gd name="T6" fmla="*/ 241935000 w 2016"/>
              <a:gd name="T7" fmla="*/ 1814512500 h 1152"/>
              <a:gd name="T8" fmla="*/ 362902500 w 2016"/>
              <a:gd name="T9" fmla="*/ 1572577500 h 1152"/>
              <a:gd name="T10" fmla="*/ 483870000 w 2016"/>
              <a:gd name="T11" fmla="*/ 1330642500 h 1152"/>
              <a:gd name="T12" fmla="*/ 604837500 w 2016"/>
              <a:gd name="T13" fmla="*/ 1209675000 h 1152"/>
              <a:gd name="T14" fmla="*/ 725805000 w 2016"/>
              <a:gd name="T15" fmla="*/ 1088707500 h 1152"/>
              <a:gd name="T16" fmla="*/ 846772500 w 2016"/>
              <a:gd name="T17" fmla="*/ 967740000 h 1152"/>
              <a:gd name="T18" fmla="*/ 1088707500 w 2016"/>
              <a:gd name="T19" fmla="*/ 846772500 h 1152"/>
              <a:gd name="T20" fmla="*/ 1330642500 w 2016"/>
              <a:gd name="T21" fmla="*/ 725805000 h 1152"/>
              <a:gd name="T22" fmla="*/ 1572577500 w 2016"/>
              <a:gd name="T23" fmla="*/ 604837500 h 1152"/>
              <a:gd name="T24" fmla="*/ 1814512500 w 2016"/>
              <a:gd name="T25" fmla="*/ 483870000 h 1152"/>
              <a:gd name="T26" fmla="*/ 2147483647 w 2016"/>
              <a:gd name="T27" fmla="*/ 362902500 h 1152"/>
              <a:gd name="T28" fmla="*/ 2147483647 w 2016"/>
              <a:gd name="T29" fmla="*/ 241935000 h 1152"/>
              <a:gd name="T30" fmla="*/ 2147483647 w 2016"/>
              <a:gd name="T31" fmla="*/ 120967500 h 1152"/>
              <a:gd name="T32" fmla="*/ 2147483647 w 2016"/>
              <a:gd name="T33" fmla="*/ 0 h 1152"/>
              <a:gd name="T34" fmla="*/ 2147483647 w 2016"/>
              <a:gd name="T35" fmla="*/ 0 h 1152"/>
              <a:gd name="T36" fmla="*/ 2147483647 w 2016"/>
              <a:gd name="T37" fmla="*/ 0 h 1152"/>
              <a:gd name="T38" fmla="*/ 2147483647 w 2016"/>
              <a:gd name="T39" fmla="*/ 2147483647 h 1152"/>
              <a:gd name="T40" fmla="*/ 0 w 2016"/>
              <a:gd name="T41" fmla="*/ 2147483647 h 11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016"/>
              <a:gd name="T64" fmla="*/ 0 h 1152"/>
              <a:gd name="T65" fmla="*/ 2016 w 2016"/>
              <a:gd name="T66" fmla="*/ 1152 h 115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016" h="1152">
                <a:moveTo>
                  <a:pt x="0" y="1152"/>
                </a:moveTo>
                <a:lnTo>
                  <a:pt x="0" y="1008"/>
                </a:lnTo>
                <a:lnTo>
                  <a:pt x="48" y="864"/>
                </a:lnTo>
                <a:lnTo>
                  <a:pt x="96" y="720"/>
                </a:lnTo>
                <a:lnTo>
                  <a:pt x="144" y="624"/>
                </a:lnTo>
                <a:lnTo>
                  <a:pt x="192" y="528"/>
                </a:lnTo>
                <a:lnTo>
                  <a:pt x="240" y="480"/>
                </a:lnTo>
                <a:lnTo>
                  <a:pt x="288" y="432"/>
                </a:lnTo>
                <a:lnTo>
                  <a:pt x="336" y="384"/>
                </a:lnTo>
                <a:lnTo>
                  <a:pt x="432" y="336"/>
                </a:lnTo>
                <a:lnTo>
                  <a:pt x="528" y="288"/>
                </a:lnTo>
                <a:lnTo>
                  <a:pt x="624" y="240"/>
                </a:lnTo>
                <a:lnTo>
                  <a:pt x="720" y="192"/>
                </a:lnTo>
                <a:lnTo>
                  <a:pt x="912" y="144"/>
                </a:lnTo>
                <a:lnTo>
                  <a:pt x="1104" y="96"/>
                </a:lnTo>
                <a:lnTo>
                  <a:pt x="1296" y="48"/>
                </a:lnTo>
                <a:lnTo>
                  <a:pt x="1776" y="0"/>
                </a:lnTo>
                <a:lnTo>
                  <a:pt x="1968" y="0"/>
                </a:lnTo>
                <a:lnTo>
                  <a:pt x="2012" y="0"/>
                </a:lnTo>
                <a:lnTo>
                  <a:pt x="2016" y="1148"/>
                </a:lnTo>
                <a:lnTo>
                  <a:pt x="0" y="1152"/>
                </a:lnTo>
                <a:close/>
              </a:path>
            </a:pathLst>
          </a:custGeom>
          <a:solidFill>
            <a:srgbClr val="00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46124" y="1276290"/>
            <a:ext cx="16401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KOKOSNÜSSE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638675" y="2619345"/>
            <a:ext cx="28151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PRODUKTIONSFUNKTION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266825" y="4679950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394200" y="4670425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24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851525" y="4689475"/>
            <a:ext cx="21301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ARBEIT (STUNDEN)</a:t>
            </a: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2867025" y="2895600"/>
            <a:ext cx="228600" cy="2286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5280562" y="2052815"/>
            <a:ext cx="19062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ISOGEWINNLINIE</a:t>
            </a: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V="1">
            <a:off x="1447800" y="2581275"/>
            <a:ext cx="3200400" cy="838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 flipH="1">
            <a:off x="4152899" y="2252870"/>
            <a:ext cx="1094961" cy="44267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" name="Line 14"/>
          <p:cNvSpPr>
            <a:spLocks noChangeShapeType="1"/>
          </p:cNvSpPr>
          <p:nvPr/>
        </p:nvSpPr>
        <p:spPr bwMode="auto">
          <a:xfrm flipH="1">
            <a:off x="1447800" y="3009900"/>
            <a:ext cx="1524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" name="Line 13"/>
          <p:cNvSpPr>
            <a:spLocks noChangeShapeType="1"/>
          </p:cNvSpPr>
          <p:nvPr/>
        </p:nvSpPr>
        <p:spPr bwMode="auto">
          <a:xfrm>
            <a:off x="2971800" y="3048000"/>
            <a:ext cx="0" cy="16002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942975" y="2762250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K*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2667000" y="4670425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L*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2763847" y="1276290"/>
            <a:ext cx="53767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STEIGUNG DER ISOGEWINNLINIE = </a:t>
            </a:r>
            <a:r>
              <a:rPr lang="en-US" altLang="de-DE" sz="1600" dirty="0">
                <a:solidFill>
                  <a:srgbClr val="000000"/>
                </a:solidFill>
                <a:cs typeface="Arial" panose="020B0604020202020204" pitchFamily="34" charset="0"/>
              </a:rPr>
              <a:t>STEIGUNG DER </a:t>
            </a:r>
            <a:endParaRPr lang="en-US" altLang="de-DE" sz="16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PRODUKTIONSFUNKTION, D.H. </a:t>
            </a: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w</a:t>
            </a: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 = 1 x MP</a:t>
            </a:r>
            <a:r>
              <a:rPr lang="en-US" altLang="de-DE" sz="1600" i="1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L</a:t>
            </a: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 = MRP</a:t>
            </a:r>
            <a:r>
              <a:rPr lang="en-US" altLang="de-DE" sz="1600" i="1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L</a:t>
            </a:r>
          </a:p>
        </p:txBody>
      </p:sp>
      <p:sp>
        <p:nvSpPr>
          <p:cNvPr id="32" name="Line 19"/>
          <p:cNvSpPr>
            <a:spLocks noChangeShapeType="1"/>
          </p:cNvSpPr>
          <p:nvPr/>
        </p:nvSpPr>
        <p:spPr bwMode="auto">
          <a:xfrm flipH="1">
            <a:off x="3048000" y="1922620"/>
            <a:ext cx="914400" cy="89677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34" name="Inhaltsplatzhalter 3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9084344"/>
              </p:ext>
            </p:extLst>
          </p:nvPr>
        </p:nvGraphicFramePr>
        <p:xfrm>
          <a:off x="1003733" y="3257550"/>
          <a:ext cx="377392" cy="294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Formel" r:id="rId3" imgW="228600" imgH="177480" progId="Equation.3">
                  <p:embed/>
                </p:oleObj>
              </mc:Choice>
              <mc:Fallback>
                <p:oleObj name="Formel" r:id="rId3" imgW="22860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733" y="3257550"/>
                        <a:ext cx="377392" cy="2940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 Box 27"/>
          <p:cNvSpPr txBox="1">
            <a:spLocks noChangeArrowheads="1"/>
          </p:cNvSpPr>
          <p:nvPr/>
        </p:nvSpPr>
        <p:spPr bwMode="auto">
          <a:xfrm>
            <a:off x="740740" y="5512904"/>
            <a:ext cx="21603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ROBINSON ERHÄLT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39" name="Obj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562915"/>
              </p:ext>
            </p:extLst>
          </p:nvPr>
        </p:nvGraphicFramePr>
        <p:xfrm>
          <a:off x="3390413" y="5512904"/>
          <a:ext cx="1785208" cy="338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Formel" r:id="rId5" imgW="952200" imgH="177480" progId="Equation.3">
                  <p:embed/>
                </p:oleObj>
              </mc:Choice>
              <mc:Fallback>
                <p:oleObj name="Formel" r:id="rId5" imgW="95220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0413" y="5512904"/>
                        <a:ext cx="1785208" cy="3385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877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9828" y="410971"/>
            <a:ext cx="8695857" cy="317899"/>
          </a:xfrm>
        </p:spPr>
        <p:txBody>
          <a:bodyPr/>
          <a:lstStyle/>
          <a:p>
            <a:r>
              <a:rPr lang="de-DE" dirty="0" smtClean="0"/>
              <a:t>NUTZENMAXIMIERUNG UND GEWINNMAXIMIERUNG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4648200"/>
            <a:ext cx="4800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V="1">
            <a:off x="1447800" y="1676400"/>
            <a:ext cx="0" cy="2971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1447800" y="2581275"/>
            <a:ext cx="3200400" cy="838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Freeform 16"/>
          <p:cNvSpPr>
            <a:spLocks/>
          </p:cNvSpPr>
          <p:nvPr/>
        </p:nvSpPr>
        <p:spPr bwMode="auto">
          <a:xfrm>
            <a:off x="1604963" y="1847850"/>
            <a:ext cx="2590800" cy="1295400"/>
          </a:xfrm>
          <a:custGeom>
            <a:avLst/>
            <a:gdLst>
              <a:gd name="T0" fmla="*/ 0 w 1632"/>
              <a:gd name="T1" fmla="*/ 2056447500 h 816"/>
              <a:gd name="T2" fmla="*/ 1814512500 w 1632"/>
              <a:gd name="T3" fmla="*/ 1935480000 h 816"/>
              <a:gd name="T4" fmla="*/ 2147483647 w 1632"/>
              <a:gd name="T5" fmla="*/ 1572577500 h 816"/>
              <a:gd name="T6" fmla="*/ 2147483647 w 1632"/>
              <a:gd name="T7" fmla="*/ 846772500 h 816"/>
              <a:gd name="T8" fmla="*/ 2147483647 w 1632"/>
              <a:gd name="T9" fmla="*/ 0 h 8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2"/>
              <a:gd name="T16" fmla="*/ 0 h 816"/>
              <a:gd name="T17" fmla="*/ 1632 w 1632"/>
              <a:gd name="T18" fmla="*/ 816 h 8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2" h="816">
                <a:moveTo>
                  <a:pt x="0" y="816"/>
                </a:moveTo>
                <a:cubicBezTo>
                  <a:pt x="264" y="808"/>
                  <a:pt x="528" y="800"/>
                  <a:pt x="720" y="768"/>
                </a:cubicBezTo>
                <a:cubicBezTo>
                  <a:pt x="912" y="736"/>
                  <a:pt x="1024" y="696"/>
                  <a:pt x="1152" y="624"/>
                </a:cubicBezTo>
                <a:cubicBezTo>
                  <a:pt x="1280" y="552"/>
                  <a:pt x="1408" y="440"/>
                  <a:pt x="1488" y="336"/>
                </a:cubicBezTo>
                <a:cubicBezTo>
                  <a:pt x="1568" y="232"/>
                  <a:pt x="1600" y="116"/>
                  <a:pt x="1632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Oval 15"/>
          <p:cNvSpPr>
            <a:spLocks noChangeArrowheads="1"/>
          </p:cNvSpPr>
          <p:nvPr/>
        </p:nvSpPr>
        <p:spPr bwMode="auto">
          <a:xfrm>
            <a:off x="2867025" y="2895600"/>
            <a:ext cx="228600" cy="2286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5855" y="1272701"/>
            <a:ext cx="16401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KOKOSNÜSSE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851525" y="4689475"/>
            <a:ext cx="9685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ARBEIT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394200" y="4670425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24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4648200" y="2133600"/>
            <a:ext cx="0" cy="2514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5" name="Inhaltsplatzhalter 1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421570"/>
              </p:ext>
            </p:extLst>
          </p:nvPr>
        </p:nvGraphicFramePr>
        <p:xfrm>
          <a:off x="1073426" y="3228976"/>
          <a:ext cx="374374" cy="240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Equation" r:id="rId3" imgW="504892" imgH="324023" progId="Equation">
                  <p:embed/>
                </p:oleObj>
              </mc:Choice>
              <mc:Fallback>
                <p:oleObj name="Equation" r:id="rId3" imgW="504892" imgH="324023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3426" y="3228976"/>
                        <a:ext cx="374374" cy="2401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266825" y="4679950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0196192"/>
              </p:ext>
            </p:extLst>
          </p:nvPr>
        </p:nvGraphicFramePr>
        <p:xfrm>
          <a:off x="7422922" y="2262788"/>
          <a:ext cx="1422903" cy="231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5" imgW="2076584" imgH="324023" progId="Equation">
                  <p:embed/>
                </p:oleObj>
              </mc:Choice>
              <mc:Fallback>
                <p:oleObj name="Equation" r:id="rId5" imgW="2076584" imgH="324023" progId="Equation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2922" y="2262788"/>
                        <a:ext cx="1422903" cy="231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553226" y="2211943"/>
            <a:ext cx="28696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BUDGETBESCHRÄNKUNG:</a:t>
            </a: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1447800" y="2819400"/>
            <a:ext cx="3200400" cy="1828800"/>
          </a:xfrm>
          <a:custGeom>
            <a:avLst/>
            <a:gdLst>
              <a:gd name="T0" fmla="*/ 0 w 2016"/>
              <a:gd name="T1" fmla="*/ 2147483647 h 1152"/>
              <a:gd name="T2" fmla="*/ 120967500 w 2016"/>
              <a:gd name="T3" fmla="*/ 2147483647 h 1152"/>
              <a:gd name="T4" fmla="*/ 604837500 w 2016"/>
              <a:gd name="T5" fmla="*/ 1209675000 h 1152"/>
              <a:gd name="T6" fmla="*/ 1572577500 w 2016"/>
              <a:gd name="T7" fmla="*/ 604837500 h 1152"/>
              <a:gd name="T8" fmla="*/ 2147483647 w 2016"/>
              <a:gd name="T9" fmla="*/ 120967500 h 1152"/>
              <a:gd name="T10" fmla="*/ 2147483647 w 2016"/>
              <a:gd name="T11" fmla="*/ 0 h 1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16"/>
              <a:gd name="T19" fmla="*/ 0 h 1152"/>
              <a:gd name="T20" fmla="*/ 2016 w 2016"/>
              <a:gd name="T21" fmla="*/ 1152 h 1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16" h="1152">
                <a:moveTo>
                  <a:pt x="0" y="1152"/>
                </a:moveTo>
                <a:cubicBezTo>
                  <a:pt x="4" y="1064"/>
                  <a:pt x="8" y="976"/>
                  <a:pt x="48" y="864"/>
                </a:cubicBezTo>
                <a:cubicBezTo>
                  <a:pt x="88" y="752"/>
                  <a:pt x="144" y="584"/>
                  <a:pt x="240" y="480"/>
                </a:cubicBezTo>
                <a:cubicBezTo>
                  <a:pt x="336" y="376"/>
                  <a:pt x="440" y="312"/>
                  <a:pt x="624" y="240"/>
                </a:cubicBezTo>
                <a:cubicBezTo>
                  <a:pt x="808" y="168"/>
                  <a:pt x="1112" y="88"/>
                  <a:pt x="1344" y="48"/>
                </a:cubicBezTo>
                <a:cubicBezTo>
                  <a:pt x="1576" y="8"/>
                  <a:pt x="1796" y="4"/>
                  <a:pt x="2016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4674892" y="2682496"/>
            <a:ext cx="28151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AT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PRODUKTIONSFUNKTION</a:t>
            </a:r>
            <a:endParaRPr lang="en-US" altLang="ja-JP" sz="1600" dirty="0" smtClean="0">
              <a:solidFill>
                <a:srgbClr val="5F5F5F"/>
              </a:solidFill>
              <a:cs typeface="Arial" panose="020B0604020202020204" pitchFamily="34" charset="0"/>
            </a:endParaRPr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 flipH="1">
            <a:off x="1447800" y="3009900"/>
            <a:ext cx="1524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2971800" y="3048000"/>
            <a:ext cx="0" cy="16002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2667000" y="4670425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L*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942975" y="2762250"/>
            <a:ext cx="4235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C*</a:t>
            </a:r>
            <a:endParaRPr lang="en-US" altLang="de-DE" sz="1600" b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484330" y="1105284"/>
            <a:ext cx="16626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MRS = </a:t>
            </a:r>
            <a:r>
              <a:rPr lang="en-US" altLang="de-DE" sz="16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w </a:t>
            </a: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= MP</a:t>
            </a:r>
            <a:r>
              <a:rPr lang="en-US" altLang="de-DE" sz="1600" i="1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L</a:t>
            </a:r>
            <a:endParaRPr lang="en-US" altLang="de-DE" sz="160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H="1">
            <a:off x="3048000" y="1505394"/>
            <a:ext cx="381000" cy="131400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4195763" y="1650031"/>
            <a:ext cx="23254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INDIFFERENZKURVE</a:t>
            </a:r>
          </a:p>
        </p:txBody>
      </p:sp>
    </p:spTree>
    <p:extLst>
      <p:ext uri="{BB962C8B-B14F-4D97-AF65-F5344CB8AC3E}">
        <p14:creationId xmlns:p14="http://schemas.microsoft.com/office/powerpoint/2010/main" val="129927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3324" y="636257"/>
            <a:ext cx="8695857" cy="529933"/>
          </a:xfrm>
        </p:spPr>
        <p:txBody>
          <a:bodyPr/>
          <a:lstStyle/>
          <a:p>
            <a:r>
              <a:rPr lang="de-DE" dirty="0" smtClean="0"/>
              <a:t>PARETO-EFFIZIENZ und fundamentale </a:t>
            </a:r>
            <a:r>
              <a:rPr lang="de-DE" dirty="0" err="1" smtClean="0"/>
              <a:t>theoreme</a:t>
            </a:r>
            <a:r>
              <a:rPr lang="de-DE" dirty="0" smtClean="0"/>
              <a:t> der wohlfahrtsökonomie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11965"/>
            <a:ext cx="8697417" cy="5009322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DIESES ERGEBNIS IST AUCH PARETO-EFFZIENT, da die grenzrate der substitution,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gleich dem grenzerlösprodukt der arbeit,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mrp</a:t>
            </a:r>
            <a:r>
              <a:rPr lang="de-DE" sz="1600" b="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und dem lohnsatz,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ist.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erste fundamentale theorem der wohlfahrtsökonomie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ist somit bestätigt: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gleichgewicht auf einem wettbewerbsmarkt ist pareto-	effizient, wenn die präferenzen der konsumenten konvex sind 	und es keine externen effekte im konsum und in der 	Produktion gibt.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Ebenso finden wir das zweite fundamentale theorem der wohlfahrtsökonomie bestätigt: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jede pareto-effiziente situation kann als 	wettbewerbsgleichgewicht erreicht werden, wenn (1) die 	präferenzen der konsumenten konvex sind, (2) die 	technologien der unternehmungen konvex sind und es  (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keine externen effekte im konsum oder in der produktion gibt.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822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682</Words>
  <Application>Microsoft Office PowerPoint</Application>
  <PresentationFormat>A4-Papier (210x297 mm)</PresentationFormat>
  <Paragraphs>196</Paragraphs>
  <Slides>17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ＭＳ Ｐゴシック</vt:lpstr>
      <vt:lpstr>Wingdings 3</vt:lpstr>
      <vt:lpstr>2015_deGruyter_ppt_screen_template_Arial</vt:lpstr>
      <vt:lpstr>Formel</vt:lpstr>
      <vt:lpstr>Equation</vt:lpstr>
      <vt:lpstr>33. kapitel</vt:lpstr>
      <vt:lpstr>Vom reinen Tausch zur Produktion</vt:lpstr>
      <vt:lpstr>Eine robinson crusoe wirtschaft – vereinfachter beginn</vt:lpstr>
      <vt:lpstr>Robinsons entscheidung </vt:lpstr>
      <vt:lpstr>Robinsons ALS KONSUMENT </vt:lpstr>
      <vt:lpstr>ROBINSON ALS UNTERNEHMER</vt:lpstr>
      <vt:lpstr>GEWINNMAXIMIERUNG</vt:lpstr>
      <vt:lpstr>NUTZENMAXIMIERUNG UND GEWINNMAXIMIERUNG </vt:lpstr>
      <vt:lpstr>PARETO-EFFIZIENZ und fundamentale theoreme der wohlfahrtsökonomie </vt:lpstr>
      <vt:lpstr>PRODUKTIONSMÖGLICHKEITEN – grundbegriffe </vt:lpstr>
      <vt:lpstr>Produktionsmöglichkeiten und transformationskurve </vt:lpstr>
      <vt:lpstr>KOMPARATIVER VORTEIL</vt:lpstr>
      <vt:lpstr>Komparativer vorteil – grafisch </vt:lpstr>
      <vt:lpstr>Komparativer vorteil – VIELE PRODUZENTEN</vt:lpstr>
      <vt:lpstr>DEZENTRALISIERTE KOORDINATION VON PRODUKTION UND KONSUM: PARETO-EFFIZIENZ – MODELL UND VARIABLEN </vt:lpstr>
      <vt:lpstr>DEZENTRALISIERTE KOORDINATION VON PRODUKTION UND KONSUM – PARETO-EFFIZIENZ, ALGEBRAISCH</vt:lpstr>
      <vt:lpstr>DEZENTRALISIERTE KOORDINATION VON PRODUKTION UND KONSUM – PARETO-EFFIZIENZ, GRAFISCH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2016-08-17T10:51:03Z</dcterms:modified>
</cp:coreProperties>
</file>